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9" r:id="rId1"/>
  </p:sldMasterIdLst>
  <p:notesMasterIdLst>
    <p:notesMasterId r:id="rId53"/>
  </p:notesMasterIdLst>
  <p:sldIdLst>
    <p:sldId id="256" r:id="rId2"/>
    <p:sldId id="341" r:id="rId3"/>
    <p:sldId id="343" r:id="rId4"/>
    <p:sldId id="345" r:id="rId5"/>
    <p:sldId id="344" r:id="rId6"/>
    <p:sldId id="289" r:id="rId7"/>
    <p:sldId id="342" r:id="rId8"/>
    <p:sldId id="346" r:id="rId9"/>
    <p:sldId id="347" r:id="rId10"/>
    <p:sldId id="348" r:id="rId11"/>
    <p:sldId id="292" r:id="rId12"/>
    <p:sldId id="293" r:id="rId13"/>
    <p:sldId id="294" r:id="rId14"/>
    <p:sldId id="295" r:id="rId15"/>
    <p:sldId id="297" r:id="rId16"/>
    <p:sldId id="298" r:id="rId17"/>
    <p:sldId id="296" r:id="rId18"/>
    <p:sldId id="290" r:id="rId19"/>
    <p:sldId id="299" r:id="rId20"/>
    <p:sldId id="300" r:id="rId21"/>
    <p:sldId id="302" r:id="rId22"/>
    <p:sldId id="303" r:id="rId23"/>
    <p:sldId id="304" r:id="rId24"/>
    <p:sldId id="305" r:id="rId25"/>
    <p:sldId id="315" r:id="rId26"/>
    <p:sldId id="316" r:id="rId27"/>
    <p:sldId id="306" r:id="rId28"/>
    <p:sldId id="307" r:id="rId29"/>
    <p:sldId id="308" r:id="rId30"/>
    <p:sldId id="309" r:id="rId31"/>
    <p:sldId id="310" r:id="rId32"/>
    <p:sldId id="312" r:id="rId33"/>
    <p:sldId id="313" r:id="rId34"/>
    <p:sldId id="314" r:id="rId35"/>
    <p:sldId id="318" r:id="rId36"/>
    <p:sldId id="319" r:id="rId37"/>
    <p:sldId id="320" r:id="rId38"/>
    <p:sldId id="331" r:id="rId39"/>
    <p:sldId id="332" r:id="rId40"/>
    <p:sldId id="334" r:id="rId41"/>
    <p:sldId id="335" r:id="rId42"/>
    <p:sldId id="336" r:id="rId43"/>
    <p:sldId id="283" r:id="rId44"/>
    <p:sldId id="284" r:id="rId45"/>
    <p:sldId id="285" r:id="rId46"/>
    <p:sldId id="286" r:id="rId47"/>
    <p:sldId id="329" r:id="rId48"/>
    <p:sldId id="337" r:id="rId49"/>
    <p:sldId id="330" r:id="rId50"/>
    <p:sldId id="339" r:id="rId51"/>
    <p:sldId id="340" r:id="rId52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F67A8EE7-D249-47DD-A18F-B52DCE684D5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5F74-26BF-4433-A541-D7994BBE8648}" type="slidenum">
              <a:rPr lang="en-GB"/>
              <a:pPr/>
              <a:t>1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5F74-26BF-4433-A541-D7994BBE8648}" type="slidenum">
              <a:rPr lang="en-GB"/>
              <a:pPr/>
              <a:t>10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296D3-2BE2-4219-B5D4-51519C2F0955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52316-2635-4FF3-8C13-9EC8BCA304EB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8E526-C081-45CA-8E22-0F1DB1E16A01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CBD76-F84A-4EAE-9FD0-AE3188B59589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CBD76-F84A-4EAE-9FD0-AE3188B59589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CBD76-F84A-4EAE-9FD0-AE3188B59589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CA321-B637-4185-A65A-0FA50338E185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5F74-26BF-4433-A541-D7994BBE8648}" type="slidenum">
              <a:rPr lang="en-GB"/>
              <a:pPr/>
              <a:t>18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799A0-4A16-4296-8C32-12D2F0DF0D99}" type="slidenum">
              <a:rPr lang="en-US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5F74-26BF-4433-A541-D7994BBE8648}" type="slidenum">
              <a:rPr lang="en-GB"/>
              <a:pPr/>
              <a:t>2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5390C-4ED5-4E13-A4C6-7B269D5C37FA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0E602-6BB8-4F12-B1FC-6CC6FC5B1C69}" type="slidenum">
              <a:rPr lang="en-US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0E602-6BB8-4F12-B1FC-6CC6FC5B1C69}" type="slidenum">
              <a:rPr lang="en-US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0E602-6BB8-4F12-B1FC-6CC6FC5B1C69}" type="slidenum">
              <a:rPr lang="en-US">
                <a:latin typeface="Arial" charset="0"/>
              </a:rPr>
              <a:pPr/>
              <a:t>39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0E602-6BB8-4F12-B1FC-6CC6FC5B1C69}" type="slidenum">
              <a:rPr lang="en-US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0E602-6BB8-4F12-B1FC-6CC6FC5B1C69}" type="slidenum">
              <a:rPr lang="en-US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0E602-6BB8-4F12-B1FC-6CC6FC5B1C69}" type="slidenum">
              <a:rPr lang="en-US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35008F-81B1-42BB-9910-46363595F4D8}" type="slidenum">
              <a:rPr lang="en-GB"/>
              <a:pPr/>
              <a:t>43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3DF3C0-6ABF-44E3-B2A1-067275992CDC}" type="slidenum">
              <a:rPr lang="en-GB"/>
              <a:pPr/>
              <a:t>44</a:t>
            </a:fld>
            <a:endParaRPr lang="en-GB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F05E8F-6E9F-4160-A303-3FA7A3BAD6B5}" type="slidenum">
              <a:rPr lang="en-GB"/>
              <a:pPr/>
              <a:t>45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5F74-26BF-4433-A541-D7994BBE8648}" type="slidenum">
              <a:rPr lang="en-GB"/>
              <a:pPr/>
              <a:t>3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F495A5-2DBE-45CC-BFDE-224452CB55D4}" type="slidenum">
              <a:rPr lang="en-GB"/>
              <a:pPr/>
              <a:t>46</a:t>
            </a:fld>
            <a:endParaRPr lang="en-GB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5F74-26BF-4433-A541-D7994BBE8648}" type="slidenum">
              <a:rPr lang="en-GB"/>
              <a:pPr/>
              <a:t>4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5F74-26BF-4433-A541-D7994BBE8648}" type="slidenum">
              <a:rPr lang="en-GB"/>
              <a:pPr/>
              <a:t>5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5F74-26BF-4433-A541-D7994BBE8648}" type="slidenum">
              <a:rPr lang="en-GB"/>
              <a:pPr/>
              <a:t>6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5F74-26BF-4433-A541-D7994BBE8648}" type="slidenum">
              <a:rPr lang="en-GB"/>
              <a:pPr/>
              <a:t>7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5F74-26BF-4433-A541-D7994BBE8648}" type="slidenum">
              <a:rPr lang="en-GB"/>
              <a:pPr/>
              <a:t>8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5F74-26BF-4433-A541-D7994BBE8648}" type="slidenum">
              <a:rPr lang="en-GB"/>
              <a:pPr/>
              <a:t>9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762D-ACA2-495E-ADEF-8CBF0BFA82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85790-DEB4-47BA-8B90-0010708BA8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1702F-2F03-4CE5-AB09-65677B637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55B6B-2BEC-4896-ACC2-E6FBC63409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C669EA-0712-4D1F-9DA1-C839EA292F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FCA60-7115-48DA-8007-DFB30BC1C2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3540F-8948-40D9-B73D-82110D5421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0455D-3287-44EA-8CCE-D74D00F19A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12573-946F-4028-8998-7AC74C5AC6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F1A9A-31A8-4835-884F-CAE5DBE032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F1320D0-EC1C-441D-BD52-065D0E0176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71AF0EA-2480-4D70-A4CA-45D3898C5FA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ntent.nejm.org/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://www.thelancet.com/journals/lancet/issue/current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ama.ama-assn.org/" TargetMode="Externa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com.br/imgres?imgurl=www.celebrity-pics.net/dp/files/2-15.jpg&amp;imgrefurl=http://www.celebrity-pics.net/dp/2-15.htm&amp;h=442&amp;w=367&amp;sz=10&amp;tbnid=n9o8qBj37MwJ:&amp;tbnh=122&amp;tbnw=102&amp;start=7&amp;prev=/images?q=brain+homer+simpson&amp;hl=pt-BR&amp;lr=&amp;ie=UTF-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71549"/>
            <a:ext cx="9036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Espiritualidade e práticas de Saúde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endParaRPr lang="pt-BR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	 		</a:t>
            </a:r>
            <a:r>
              <a:rPr lang="pt-P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Mario F P Peres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8958" y="4720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Professor de </a:t>
            </a:r>
            <a:r>
              <a:rPr lang="en-GB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Neurologia</a:t>
            </a:r>
            <a:r>
              <a:rPr lang="en-GB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FMABC</a:t>
            </a:r>
          </a:p>
          <a:p>
            <a:pPr algn="ct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Pesquisador</a:t>
            </a:r>
            <a:r>
              <a:rPr lang="en-GB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Senior HI Albert Einstein</a:t>
            </a:r>
          </a:p>
          <a:p>
            <a:pPr algn="ct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PG </a:t>
            </a:r>
            <a:r>
              <a:rPr lang="en-GB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Neurociências</a:t>
            </a:r>
            <a:r>
              <a:rPr lang="en-GB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UNIFESP</a:t>
            </a:r>
            <a:r>
              <a:rPr lang="en-GB" dirty="0" smtClean="0">
                <a:solidFill>
                  <a:srgbClr val="FFCC00"/>
                </a:solidFill>
              </a:rPr>
              <a:t> </a:t>
            </a:r>
            <a:endParaRPr lang="en-GB" dirty="0">
              <a:solidFill>
                <a:srgbClr val="FFCC00"/>
              </a:solidFill>
            </a:endParaRPr>
          </a:p>
        </p:txBody>
      </p:sp>
      <p:pic>
        <p:nvPicPr>
          <p:cNvPr id="9" name="Picture 8" descr="lg_cobem200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500570"/>
            <a:ext cx="22288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85728"/>
            <a:ext cx="9036000" cy="5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16300" y="5105400"/>
            <a:ext cx="172070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www.gwish.org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 l="35626" t="17000" r="20625" b="70007"/>
          <a:stretch>
            <a:fillRect/>
          </a:stretch>
        </p:blipFill>
        <p:spPr bwMode="auto">
          <a:xfrm>
            <a:off x="76200" y="1905000"/>
            <a:ext cx="8991600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4282" y="1000108"/>
            <a:ext cx="8574087" cy="3622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1042988" y="3644900"/>
            <a:ext cx="3311525" cy="20875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Espiritualidade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4716463" y="3644900"/>
            <a:ext cx="3311525" cy="2087563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3B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Saúde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1908175" y="4149725"/>
            <a:ext cx="3311525" cy="20875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</a:rPr>
              <a:t>Espiritualidade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427538" y="4149725"/>
            <a:ext cx="3311525" cy="2087563"/>
          </a:xfrm>
          <a:prstGeom prst="ellipse">
            <a:avLst/>
          </a:prstGeom>
          <a:gradFill rotWithShape="1">
            <a:gsLst>
              <a:gs pos="0">
                <a:srgbClr val="800000">
                  <a:alpha val="39998"/>
                </a:srgbClr>
              </a:gs>
              <a:gs pos="100000">
                <a:srgbClr val="3B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Saúde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787775" y="342265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INTEGRAÇÃO</a:t>
            </a:r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1000108"/>
            <a:ext cx="8574087" cy="3622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197100" y="3860800"/>
            <a:ext cx="4103688" cy="2663825"/>
          </a:xfrm>
          <a:prstGeom prst="ellipse">
            <a:avLst/>
          </a:prstGeom>
          <a:gradFill rotWithShape="1">
            <a:gsLst>
              <a:gs pos="0">
                <a:srgbClr val="800000">
                  <a:alpha val="39998"/>
                </a:srgbClr>
              </a:gs>
              <a:gs pos="100000">
                <a:srgbClr val="3B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Saúde</a:t>
            </a:r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46063" y="404813"/>
            <a:ext cx="8574087" cy="1701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2628900" y="4365625"/>
            <a:ext cx="3311525" cy="2087563"/>
          </a:xfrm>
          <a:prstGeom prst="ellipse">
            <a:avLst/>
          </a:prstGeom>
          <a:gradFill rotWithShape="1">
            <a:gsLst>
              <a:gs pos="0">
                <a:schemeClr val="accent2">
                  <a:alpha val="60001"/>
                </a:schemeClr>
              </a:gs>
              <a:gs pos="100000">
                <a:schemeClr val="accent2">
                  <a:gamma/>
                  <a:shade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</a:rPr>
              <a:t>Saúde</a:t>
            </a:r>
          </a:p>
          <a:p>
            <a:pPr algn="ctr">
              <a:defRPr/>
            </a:pP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</a:rPr>
              <a:t>Espiritualidade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00425" y="3213100"/>
            <a:ext cx="1710725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INTEGRAÇÃO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1000108"/>
            <a:ext cx="8574087" cy="3622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2197100" y="3860800"/>
            <a:ext cx="4103688" cy="2663825"/>
          </a:xfrm>
          <a:prstGeom prst="ellipse">
            <a:avLst/>
          </a:prstGeom>
          <a:gradFill rotWithShape="1">
            <a:gsLst>
              <a:gs pos="0">
                <a:srgbClr val="800000">
                  <a:alpha val="39998"/>
                </a:srgbClr>
              </a:gs>
              <a:gs pos="100000">
                <a:srgbClr val="3B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2627313" y="4365625"/>
            <a:ext cx="3311525" cy="2087563"/>
          </a:xfrm>
          <a:prstGeom prst="ellipse">
            <a:avLst/>
          </a:prstGeom>
          <a:gradFill rotWithShape="1">
            <a:gsLst>
              <a:gs pos="0">
                <a:schemeClr val="accent2">
                  <a:alpha val="60001"/>
                </a:schemeClr>
              </a:gs>
              <a:gs pos="100000">
                <a:schemeClr val="accent2">
                  <a:gamma/>
                  <a:shade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00425" y="32131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INTEGRAÇÃO</a:t>
            </a:r>
            <a:endParaRPr lang="en-US" dirty="0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059113" y="5013325"/>
            <a:ext cx="2447925" cy="1368425"/>
          </a:xfrm>
          <a:prstGeom prst="ellipse">
            <a:avLst/>
          </a:prstGeom>
          <a:solidFill>
            <a:srgbClr val="FFFF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 smtClean="0"/>
              <a:t>Religiões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397250" y="4575175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Espiritualidade</a:t>
            </a:r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46513" y="3933825"/>
            <a:ext cx="851515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Saúde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4282" y="1000108"/>
            <a:ext cx="8574087" cy="3622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5072066" y="4286256"/>
            <a:ext cx="3214710" cy="1878007"/>
          </a:xfrm>
          <a:prstGeom prst="ellipse">
            <a:avLst/>
          </a:prstGeom>
          <a:gradFill rotWithShape="1">
            <a:gsLst>
              <a:gs pos="0">
                <a:srgbClr val="800000">
                  <a:alpha val="39998"/>
                </a:srgbClr>
              </a:gs>
              <a:gs pos="100000">
                <a:srgbClr val="3B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1071538" y="4286256"/>
            <a:ext cx="3214709" cy="1944687"/>
          </a:xfrm>
          <a:prstGeom prst="ellipse">
            <a:avLst/>
          </a:prstGeom>
          <a:gradFill rotWithShape="1">
            <a:gsLst>
              <a:gs pos="0">
                <a:schemeClr val="accent2">
                  <a:alpha val="60001"/>
                </a:schemeClr>
              </a:gs>
              <a:gs pos="100000">
                <a:schemeClr val="accent2">
                  <a:gamma/>
                  <a:shade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00430" y="2714620"/>
            <a:ext cx="2608406" cy="81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INTEGRAÇÃO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RELIGIÃO - CRENÇAS</a:t>
            </a:r>
            <a:endParaRPr lang="en-US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215074" y="5000636"/>
            <a:ext cx="1082348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Paciente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14546" y="5072074"/>
            <a:ext cx="928459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Médico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4282" y="1000108"/>
            <a:ext cx="8574087" cy="3622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2786050" y="4214818"/>
            <a:ext cx="3214710" cy="1878007"/>
          </a:xfrm>
          <a:prstGeom prst="ellipse">
            <a:avLst/>
          </a:prstGeom>
          <a:gradFill rotWithShape="1">
            <a:gsLst>
              <a:gs pos="0">
                <a:srgbClr val="800000">
                  <a:alpha val="39998"/>
                </a:srgbClr>
              </a:gs>
              <a:gs pos="100000">
                <a:srgbClr val="3B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2786050" y="4000504"/>
            <a:ext cx="3214709" cy="1873249"/>
          </a:xfrm>
          <a:prstGeom prst="ellipse">
            <a:avLst/>
          </a:prstGeom>
          <a:gradFill rotWithShape="1">
            <a:gsLst>
              <a:gs pos="0">
                <a:schemeClr val="accent2">
                  <a:alpha val="60001"/>
                </a:schemeClr>
              </a:gs>
              <a:gs pos="100000">
                <a:schemeClr val="accent2">
                  <a:gamma/>
                  <a:shade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71802" y="2786058"/>
            <a:ext cx="2608407" cy="1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INTEGRAÇÃO</a:t>
            </a:r>
          </a:p>
          <a:p>
            <a:endParaRPr lang="pt-BR" dirty="0" smtClean="0"/>
          </a:p>
          <a:p>
            <a:pPr algn="ctr"/>
            <a:r>
              <a:rPr lang="pt-BR" dirty="0" smtClean="0">
                <a:solidFill>
                  <a:srgbClr val="FFFFCC"/>
                </a:solidFill>
              </a:rPr>
              <a:t>RELIGIÃO - CRENÇAS</a:t>
            </a:r>
            <a:endParaRPr lang="en-US" dirty="0" smtClean="0">
              <a:solidFill>
                <a:srgbClr val="FFFFCC"/>
              </a:solidFill>
            </a:endParaRPr>
          </a:p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57620" y="5072074"/>
            <a:ext cx="1082348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Paciente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29058" y="4714884"/>
            <a:ext cx="928459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Médico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4282" y="1000108"/>
            <a:ext cx="8574087" cy="3622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476375" y="3862388"/>
            <a:ext cx="3382963" cy="1727200"/>
          </a:xfrm>
          <a:prstGeom prst="ellipse">
            <a:avLst/>
          </a:prstGeom>
          <a:gradFill rotWithShape="1">
            <a:gsLst>
              <a:gs pos="0">
                <a:srgbClr val="800000">
                  <a:alpha val="39998"/>
                </a:srgbClr>
              </a:gs>
              <a:gs pos="100000">
                <a:srgbClr val="3B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3851275" y="3862388"/>
            <a:ext cx="3241675" cy="1655762"/>
          </a:xfrm>
          <a:prstGeom prst="ellipse">
            <a:avLst/>
          </a:prstGeom>
          <a:gradFill rotWithShape="1">
            <a:gsLst>
              <a:gs pos="0">
                <a:schemeClr val="accent2">
                  <a:alpha val="60001"/>
                </a:schemeClr>
              </a:gs>
              <a:gs pos="100000">
                <a:schemeClr val="accent2">
                  <a:gamma/>
                  <a:shade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35375" y="334962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MANEJO</a:t>
            </a: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05388" y="4438650"/>
            <a:ext cx="1355884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Tratamento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197100" y="4503738"/>
            <a:ext cx="1390124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Diagnóstico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797413">
            <a:off x="6659563" y="4508500"/>
            <a:ext cx="1728787" cy="865188"/>
          </a:xfrm>
          <a:prstGeom prst="curvedDownArrow">
            <a:avLst>
              <a:gd name="adj1" fmla="val 39834"/>
              <a:gd name="adj2" fmla="val 79927"/>
              <a:gd name="adj3" fmla="val 33333"/>
            </a:avLst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659563" y="5516563"/>
            <a:ext cx="2266950" cy="865187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CURA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4282" y="1643050"/>
            <a:ext cx="8574087" cy="3622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14282" y="4143380"/>
            <a:ext cx="181822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57290" y="5786454"/>
            <a:ext cx="5867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Falando</a:t>
            </a:r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 com o </a:t>
            </a:r>
            <a:r>
              <a:rPr lang="en-GB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paciente</a:t>
            </a:r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sobre</a:t>
            </a:r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espiritualidade</a:t>
            </a:r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na</a:t>
            </a: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prática</a:t>
            </a: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85728"/>
            <a:ext cx="9036000" cy="5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2250" y="1343025"/>
            <a:ext cx="8132652" cy="4030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médico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fazer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consultório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abordar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adequadamente</a:t>
            </a:r>
            <a:endParaRPr lang="en-GB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integrar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religiosidade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</a:t>
            </a: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Como,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perguntar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Como,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fazer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da espiritualidade e sua influência na saúde</a:t>
            </a:r>
            <a:endParaRPr lang="en-GB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– tratamento (conduta, recomendação)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Tirando a história espiritual no consultório	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identificação dos problemas espirituais e religiosos no paciente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Tratamento – recomendações terapêuticas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Desafios para o </a:t>
            </a:r>
            <a:r>
              <a:rPr lang="pt-BR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médico</a:t>
            </a:r>
            <a:endParaRPr lang="en-GB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900113" y="260350"/>
            <a:ext cx="7263527" cy="250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 ESPIRITUAL – UMA NECESSIDADE DO PACIENTE</a:t>
            </a:r>
          </a:p>
          <a:p>
            <a:endParaRPr lang="pt-BR" b="0" dirty="0"/>
          </a:p>
          <a:p>
            <a:r>
              <a:rPr lang="pt-BR" dirty="0">
                <a:solidFill>
                  <a:srgbClr val="FFFFCC"/>
                </a:solidFill>
              </a:rPr>
              <a:t>Pesquisas mostram que 85% dos pacientes querem que os médicos </a:t>
            </a:r>
          </a:p>
          <a:p>
            <a:r>
              <a:rPr lang="pt-BR" dirty="0">
                <a:solidFill>
                  <a:srgbClr val="FFFFCC"/>
                </a:solidFill>
              </a:rPr>
              <a:t>	abordem o tema e incorporem no tratamento</a:t>
            </a:r>
          </a:p>
          <a:p>
            <a:r>
              <a:rPr lang="pt-BR" dirty="0">
                <a:solidFill>
                  <a:srgbClr val="FFFFCC"/>
                </a:solidFill>
              </a:rPr>
              <a:t>1992, 594 médicos de família </a:t>
            </a:r>
          </a:p>
          <a:p>
            <a:r>
              <a:rPr lang="pt-BR" dirty="0">
                <a:solidFill>
                  <a:srgbClr val="FFFFCC"/>
                </a:solidFill>
              </a:rPr>
              <a:t>	93% concordaram / fortemente concordaram </a:t>
            </a:r>
          </a:p>
          <a:p>
            <a:r>
              <a:rPr lang="pt-BR" dirty="0">
                <a:solidFill>
                  <a:srgbClr val="FFFFCC"/>
                </a:solidFill>
              </a:rPr>
              <a:t>	considerar espiritualidade do paciente</a:t>
            </a:r>
          </a:p>
          <a:p>
            <a:r>
              <a:rPr lang="pt-BR" dirty="0">
                <a:solidFill>
                  <a:srgbClr val="FFFFCC"/>
                </a:solidFill>
              </a:rPr>
              <a:t>Menos de 10% realmente o fazem</a:t>
            </a:r>
          </a:p>
          <a:p>
            <a:endParaRPr lang="pt-BR" dirty="0"/>
          </a:p>
          <a:p>
            <a:r>
              <a:rPr lang="pt-BR" b="0" dirty="0"/>
              <a:t> </a:t>
            </a:r>
            <a:endParaRPr lang="en-US" b="0" dirty="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57200" y="26368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sz="2000" b="0" dirty="0">
                <a:solidFill>
                  <a:srgbClr val="FFFFCC"/>
                </a:solidFill>
              </a:rPr>
              <a:t>Epidemiologia </a:t>
            </a:r>
          </a:p>
          <a:p>
            <a:pPr lvl="2">
              <a:spcBef>
                <a:spcPct val="20000"/>
              </a:spcBef>
            </a:pPr>
            <a:r>
              <a:rPr lang="pt-BR" sz="2000" b="0" dirty="0">
                <a:solidFill>
                  <a:srgbClr val="FFFFCC"/>
                </a:solidFill>
              </a:rPr>
              <a:t>Estudos populacionais – questionários</a:t>
            </a:r>
          </a:p>
          <a:p>
            <a:pPr lvl="3">
              <a:spcBef>
                <a:spcPct val="20000"/>
              </a:spcBef>
            </a:pPr>
            <a:r>
              <a:rPr lang="en-US" sz="2000" b="0" dirty="0">
                <a:solidFill>
                  <a:srgbClr val="FFFFCC"/>
                </a:solidFill>
              </a:rPr>
              <a:t>95% das </a:t>
            </a:r>
            <a:r>
              <a:rPr lang="en-US" sz="2000" b="0" dirty="0" err="1">
                <a:solidFill>
                  <a:srgbClr val="FFFFCC"/>
                </a:solidFill>
              </a:rPr>
              <a:t>pessoas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acreditam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em</a:t>
            </a:r>
            <a:r>
              <a:rPr lang="en-US" sz="2000" b="0" dirty="0">
                <a:solidFill>
                  <a:srgbClr val="FFFFCC"/>
                </a:solidFill>
              </a:rPr>
              <a:t> Deus, </a:t>
            </a:r>
          </a:p>
          <a:p>
            <a:pPr lvl="3">
              <a:spcBef>
                <a:spcPct val="20000"/>
              </a:spcBef>
            </a:pPr>
            <a:r>
              <a:rPr lang="en-US" sz="2000" b="0" dirty="0">
                <a:solidFill>
                  <a:srgbClr val="FFFFCC"/>
                </a:solidFill>
              </a:rPr>
              <a:t>77% </a:t>
            </a:r>
            <a:r>
              <a:rPr lang="en-US" sz="2000" b="0" dirty="0" err="1">
                <a:solidFill>
                  <a:srgbClr val="FFFFCC"/>
                </a:solidFill>
              </a:rPr>
              <a:t>acreditam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que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os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médicos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devem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considerar</a:t>
            </a:r>
            <a:r>
              <a:rPr lang="en-US" sz="2000" b="0" dirty="0">
                <a:solidFill>
                  <a:srgbClr val="FFFFCC"/>
                </a:solidFill>
              </a:rPr>
              <a:t> as </a:t>
            </a:r>
            <a:r>
              <a:rPr lang="en-US" sz="2000" b="0" dirty="0" err="1">
                <a:solidFill>
                  <a:srgbClr val="FFFFCC"/>
                </a:solidFill>
              </a:rPr>
              <a:t>suas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crenças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espirituais</a:t>
            </a:r>
            <a:r>
              <a:rPr lang="en-US" sz="2000" b="0" dirty="0">
                <a:solidFill>
                  <a:srgbClr val="FFFFCC"/>
                </a:solidFill>
              </a:rPr>
              <a:t>, </a:t>
            </a:r>
          </a:p>
          <a:p>
            <a:pPr lvl="3">
              <a:spcBef>
                <a:spcPct val="20000"/>
              </a:spcBef>
            </a:pPr>
            <a:r>
              <a:rPr lang="en-US" sz="2000" b="0" dirty="0">
                <a:solidFill>
                  <a:srgbClr val="FFFFCC"/>
                </a:solidFill>
              </a:rPr>
              <a:t>73% </a:t>
            </a:r>
            <a:r>
              <a:rPr lang="en-US" sz="2000" b="0" dirty="0" err="1">
                <a:solidFill>
                  <a:srgbClr val="FFFFCC"/>
                </a:solidFill>
              </a:rPr>
              <a:t>acreditavam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que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devessem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compartilhar</a:t>
            </a:r>
            <a:r>
              <a:rPr lang="en-US" sz="2000" b="0" dirty="0">
                <a:solidFill>
                  <a:srgbClr val="FFFFCC"/>
                </a:solidFill>
              </a:rPr>
              <a:t> as </a:t>
            </a:r>
            <a:r>
              <a:rPr lang="en-US" sz="2000" b="0" dirty="0" err="1">
                <a:solidFill>
                  <a:srgbClr val="FFFFCC"/>
                </a:solidFill>
              </a:rPr>
              <a:t>suas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crenças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religiosas</a:t>
            </a:r>
            <a:r>
              <a:rPr lang="en-US" sz="2000" b="0" dirty="0">
                <a:solidFill>
                  <a:srgbClr val="FFFFCC"/>
                </a:solidFill>
              </a:rPr>
              <a:t> com o </a:t>
            </a:r>
            <a:r>
              <a:rPr lang="en-US" sz="2000" b="0" dirty="0" err="1">
                <a:solidFill>
                  <a:srgbClr val="FFFFCC"/>
                </a:solidFill>
              </a:rPr>
              <a:t>médico</a:t>
            </a:r>
            <a:r>
              <a:rPr lang="en-US" sz="2000" b="0" dirty="0">
                <a:solidFill>
                  <a:srgbClr val="FFFFCC"/>
                </a:solidFill>
              </a:rPr>
              <a:t>, </a:t>
            </a:r>
          </a:p>
          <a:p>
            <a:pPr lvl="3">
              <a:spcBef>
                <a:spcPct val="20000"/>
              </a:spcBef>
            </a:pPr>
            <a:r>
              <a:rPr lang="en-US" sz="2000" b="0" dirty="0">
                <a:solidFill>
                  <a:srgbClr val="FFFFCC"/>
                </a:solidFill>
              </a:rPr>
              <a:t>66% </a:t>
            </a:r>
            <a:r>
              <a:rPr lang="en-US" sz="2000" b="0" dirty="0" err="1">
                <a:solidFill>
                  <a:srgbClr val="FFFFCC"/>
                </a:solidFill>
              </a:rPr>
              <a:t>manifestaram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interesse</a:t>
            </a:r>
            <a:r>
              <a:rPr lang="en-US" sz="2000" b="0" dirty="0">
                <a:solidFill>
                  <a:srgbClr val="FFFFCC"/>
                </a:solidFill>
              </a:rPr>
              <a:t> de </a:t>
            </a:r>
            <a:r>
              <a:rPr lang="en-US" sz="2000" b="0" dirty="0" err="1">
                <a:solidFill>
                  <a:srgbClr val="FFFFCC"/>
                </a:solidFill>
              </a:rPr>
              <a:t>que</a:t>
            </a:r>
            <a:r>
              <a:rPr lang="en-US" sz="2000" b="0" dirty="0">
                <a:solidFill>
                  <a:srgbClr val="FFFFCC"/>
                </a:solidFill>
              </a:rPr>
              <a:t> o </a:t>
            </a:r>
            <a:r>
              <a:rPr lang="en-US" sz="2000" b="0" dirty="0" err="1">
                <a:solidFill>
                  <a:srgbClr val="FFFFCC"/>
                </a:solidFill>
              </a:rPr>
              <a:t>médico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pergunte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sobre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sua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espiritualidade</a:t>
            </a:r>
            <a:r>
              <a:rPr lang="en-US" sz="2000" b="0" dirty="0">
                <a:solidFill>
                  <a:srgbClr val="FFFFCC"/>
                </a:solidFill>
              </a:rPr>
              <a:t>, </a:t>
            </a:r>
          </a:p>
          <a:p>
            <a:pPr lvl="3">
              <a:spcBef>
                <a:spcPct val="20000"/>
              </a:spcBef>
            </a:pPr>
            <a:r>
              <a:rPr lang="en-US" sz="2000" b="0" dirty="0" err="1">
                <a:solidFill>
                  <a:srgbClr val="FFFFCC"/>
                </a:solidFill>
              </a:rPr>
              <a:t>mas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apenas</a:t>
            </a:r>
            <a:r>
              <a:rPr lang="en-US" sz="2000" b="0" dirty="0">
                <a:solidFill>
                  <a:srgbClr val="FFFFCC"/>
                </a:solidFill>
              </a:rPr>
              <a:t> 10 a 20% </a:t>
            </a:r>
            <a:r>
              <a:rPr lang="en-US" sz="2000" b="0" dirty="0" err="1">
                <a:solidFill>
                  <a:srgbClr val="FFFFCC"/>
                </a:solidFill>
              </a:rPr>
              <a:t>relataram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que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os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médicos</a:t>
            </a:r>
            <a:r>
              <a:rPr lang="en-US" sz="2000" b="0" dirty="0">
                <a:solidFill>
                  <a:srgbClr val="FFFFCC"/>
                </a:solidFill>
              </a:rPr>
              <a:t> </a:t>
            </a:r>
            <a:r>
              <a:rPr lang="en-US" sz="2000" b="0" dirty="0" err="1">
                <a:solidFill>
                  <a:srgbClr val="FFFFCC"/>
                </a:solidFill>
              </a:rPr>
              <a:t>discutiram</a:t>
            </a:r>
            <a:r>
              <a:rPr lang="en-US" sz="2000" b="0" dirty="0">
                <a:solidFill>
                  <a:srgbClr val="FFFFCC"/>
                </a:solidFill>
              </a:rPr>
              <a:t> a </a:t>
            </a:r>
            <a:r>
              <a:rPr lang="en-US" sz="2000" b="0" dirty="0" err="1">
                <a:solidFill>
                  <a:srgbClr val="FFFFCC"/>
                </a:solidFill>
              </a:rPr>
              <a:t>espiritualidade</a:t>
            </a:r>
            <a:r>
              <a:rPr lang="en-US" sz="2000" b="0" dirty="0">
                <a:solidFill>
                  <a:srgbClr val="FFFFCC"/>
                </a:solidFill>
              </a:rPr>
              <a:t> com o </a:t>
            </a:r>
            <a:r>
              <a:rPr lang="en-US" sz="2000" b="0" dirty="0" err="1">
                <a:solidFill>
                  <a:srgbClr val="FFFFCC"/>
                </a:solidFill>
              </a:rPr>
              <a:t>paciente</a:t>
            </a:r>
            <a:r>
              <a:rPr lang="en-US" sz="2000" b="0" dirty="0">
                <a:solidFill>
                  <a:srgbClr val="FFFFCC"/>
                </a:solidFill>
              </a:rPr>
              <a:t>.</a:t>
            </a:r>
          </a:p>
          <a:p>
            <a:pPr lvl="3">
              <a:spcBef>
                <a:spcPct val="20000"/>
              </a:spcBef>
            </a:pPr>
            <a:endParaRPr lang="en-US" sz="20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85728"/>
            <a:ext cx="9036000" cy="5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/>
          <a:srcRect t="18750" r="33203" b="6250"/>
          <a:stretch>
            <a:fillRect/>
          </a:stretch>
        </p:blipFill>
        <p:spPr bwMode="auto">
          <a:xfrm>
            <a:off x="928662" y="1101605"/>
            <a:ext cx="7286676" cy="511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2857488" y="1857364"/>
            <a:ext cx="85725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1928794" y="2857496"/>
            <a:ext cx="64294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00113" y="260350"/>
            <a:ext cx="6840334" cy="274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 ESPIRITUAL – UMA NECESSIDADE DO PACIENTE</a:t>
            </a:r>
          </a:p>
          <a:p>
            <a:endParaRPr lang="pt-BR" b="0" dirty="0"/>
          </a:p>
          <a:p>
            <a:endParaRPr lang="pt-BR" dirty="0"/>
          </a:p>
          <a:p>
            <a:endParaRPr lang="pt-BR" dirty="0"/>
          </a:p>
          <a:p>
            <a:r>
              <a:rPr lang="pt-BR" b="0" dirty="0">
                <a:solidFill>
                  <a:srgbClr val="FFFFCC"/>
                </a:solidFill>
              </a:rPr>
              <a:t>Por quê</a:t>
            </a:r>
            <a:r>
              <a:rPr lang="en-US" b="0" dirty="0">
                <a:solidFill>
                  <a:srgbClr val="FFFFCC"/>
                </a:solidFill>
              </a:rPr>
              <a:t>?</a:t>
            </a:r>
          </a:p>
          <a:p>
            <a:r>
              <a:rPr lang="pt-BR" b="0" dirty="0">
                <a:solidFill>
                  <a:srgbClr val="FFFFCC"/>
                </a:solidFill>
              </a:rPr>
              <a:t>	aumenta a confiança do paciente no médico</a:t>
            </a:r>
          </a:p>
          <a:p>
            <a:r>
              <a:rPr lang="pt-BR" b="0" dirty="0">
                <a:solidFill>
                  <a:srgbClr val="FFFFCC"/>
                </a:solidFill>
              </a:rPr>
              <a:t>	ajuda médico a entender melhor o paciente</a:t>
            </a:r>
          </a:p>
          <a:p>
            <a:r>
              <a:rPr lang="pt-BR" b="0" dirty="0">
                <a:solidFill>
                  <a:srgbClr val="FFFFCC"/>
                </a:solidFill>
              </a:rPr>
              <a:t>	pacientes se sentem entendidos e ouvidos</a:t>
            </a:r>
          </a:p>
          <a:p>
            <a:r>
              <a:rPr lang="pt-BR" b="0" dirty="0">
                <a:solidFill>
                  <a:srgbClr val="FFFFCC"/>
                </a:solidFill>
              </a:rPr>
              <a:t>	ajuda a encorajar o paciente, esperança no tratamento</a:t>
            </a:r>
          </a:p>
          <a:p>
            <a:endParaRPr lang="en-US" b="0" dirty="0">
              <a:cs typeface="Arial" charset="0"/>
            </a:endParaRPr>
          </a:p>
          <a:p>
            <a:r>
              <a:rPr lang="pt-BR" b="0" dirty="0"/>
              <a:t> </a:t>
            </a:r>
            <a:endParaRPr lang="en-US" b="0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20863" y="3213100"/>
            <a:ext cx="6173485" cy="250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dirty="0">
              <a:solidFill>
                <a:srgbClr val="FFFFCC"/>
              </a:solidFill>
            </a:endParaRPr>
          </a:p>
          <a:p>
            <a:r>
              <a:rPr lang="pt-BR" dirty="0">
                <a:solidFill>
                  <a:srgbClr val="FFFFCC"/>
                </a:solidFill>
              </a:rPr>
              <a:t>Religião é uma das melhores formas p coping </a:t>
            </a:r>
          </a:p>
          <a:p>
            <a:r>
              <a:rPr lang="pt-BR" dirty="0">
                <a:solidFill>
                  <a:srgbClr val="FFFFCC"/>
                </a:solidFill>
              </a:rPr>
              <a:t> enfrentamento de doenças</a:t>
            </a:r>
          </a:p>
          <a:p>
            <a:r>
              <a:rPr lang="pt-BR" dirty="0">
                <a:solidFill>
                  <a:srgbClr val="FFFFCC"/>
                </a:solidFill>
              </a:rPr>
              <a:t>Remissão mais rápida de depressão e doenças</a:t>
            </a:r>
          </a:p>
          <a:p>
            <a:r>
              <a:rPr lang="pt-BR" dirty="0">
                <a:solidFill>
                  <a:srgbClr val="FFFFCC"/>
                </a:solidFill>
              </a:rPr>
              <a:t>Fé / comunidade e fonte primária para suporte, </a:t>
            </a:r>
          </a:p>
          <a:p>
            <a:r>
              <a:rPr lang="pt-BR" dirty="0">
                <a:solidFill>
                  <a:srgbClr val="FFFFCC"/>
                </a:solidFill>
              </a:rPr>
              <a:t>	melhor aderência ao tratamento</a:t>
            </a:r>
          </a:p>
          <a:p>
            <a:r>
              <a:rPr lang="pt-BR" dirty="0">
                <a:solidFill>
                  <a:srgbClr val="FFFFCC"/>
                </a:solidFill>
              </a:rPr>
              <a:t>1.700.000 pacientes: satisfação com cuidado emocional e </a:t>
            </a:r>
          </a:p>
          <a:p>
            <a:r>
              <a:rPr lang="pt-BR" dirty="0">
                <a:solidFill>
                  <a:srgbClr val="FFFFCC"/>
                </a:solidFill>
              </a:rPr>
              <a:t>	espiritual </a:t>
            </a:r>
          </a:p>
          <a:p>
            <a:r>
              <a:rPr lang="pt-BR" dirty="0">
                <a:solidFill>
                  <a:srgbClr val="FFFFCC"/>
                </a:solidFill>
              </a:rPr>
              <a:t>Áreas com maior necessidade para melhoria da qualidade</a:t>
            </a:r>
          </a:p>
          <a:p>
            <a:endParaRPr lang="pt-BR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428660" y="1857364"/>
            <a:ext cx="9751387" cy="250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defRPr/>
            </a:pPr>
            <a:endParaRPr lang="pt-BR" b="1" dirty="0">
              <a:solidFill>
                <a:srgbClr val="FFFFCC"/>
              </a:solidFill>
              <a:latin typeface="Arial" pitchFamily="34" charset="0"/>
            </a:endParaRPr>
          </a:p>
          <a:p>
            <a:pPr lvl="3">
              <a:defRPr/>
            </a:pP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Com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relação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aos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médicos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, </a:t>
            </a:r>
          </a:p>
          <a:p>
            <a:pPr lvl="3">
              <a:defRPr/>
            </a:pPr>
            <a:endParaRPr lang="en-US" b="1" dirty="0">
              <a:solidFill>
                <a:srgbClr val="FFFFCC"/>
              </a:solidFill>
              <a:latin typeface="Arial" pitchFamily="34" charset="0"/>
            </a:endParaRPr>
          </a:p>
          <a:p>
            <a:pPr lvl="3">
              <a:defRPr/>
            </a:pP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64 a 95%acreditam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em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Deus, </a:t>
            </a:r>
          </a:p>
          <a:p>
            <a:pPr lvl="3">
              <a:defRPr/>
            </a:pP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77%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acreditam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que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os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pacientes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devem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relatar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</a:p>
          <a:p>
            <a:pPr lvl="3">
              <a:defRPr/>
            </a:pP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	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suas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crenças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para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a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equipe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médica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, </a:t>
            </a:r>
          </a:p>
          <a:p>
            <a:pPr lvl="3">
              <a:defRPr/>
            </a:pP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96%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acreditam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que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o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bem-estar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espiritual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é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importante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para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saúde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,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porém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</a:p>
          <a:p>
            <a:pPr lvl="3">
              <a:defRPr/>
            </a:pP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apenas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11%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perguntam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com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frequência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sobre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questões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FFCC"/>
                </a:solidFill>
                <a:latin typeface="Arial" pitchFamily="34" charset="0"/>
              </a:rPr>
              <a:t>religiosas</a:t>
            </a:r>
            <a:r>
              <a:rPr lang="en-US" b="1" dirty="0">
                <a:solidFill>
                  <a:srgbClr val="FFFFCC"/>
                </a:solidFill>
                <a:latin typeface="Arial" pitchFamily="34" charset="0"/>
              </a:rPr>
              <a:t>, </a:t>
            </a:r>
          </a:p>
          <a:p>
            <a:pPr>
              <a:defRPr/>
            </a:pPr>
            <a:endParaRPr lang="pt-BR" b="1" dirty="0">
              <a:solidFill>
                <a:srgbClr val="FFFFCC"/>
              </a:solidFill>
              <a:latin typeface="Arial" pitchFamily="34" charset="0"/>
            </a:endParaRPr>
          </a:p>
          <a:p>
            <a:pPr>
              <a:defRPr/>
            </a:pPr>
            <a:endParaRPr lang="pt-BR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571480"/>
            <a:ext cx="6858000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 ESPIRITUAL – UMA NECESSIDADE DO PACIENTE</a:t>
            </a:r>
            <a:endParaRPr lang="pt-BR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214414" y="2143116"/>
            <a:ext cx="6264857" cy="405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Barreiras</a:t>
            </a:r>
          </a:p>
          <a:p>
            <a:endParaRPr lang="pt-BR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pt-BR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pt-B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pt-BR" sz="2400" b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Falta de tempo,</a:t>
            </a:r>
          </a:p>
          <a:p>
            <a:r>
              <a:rPr lang="pt-BR" sz="2400" b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Falta de treinamento</a:t>
            </a:r>
          </a:p>
          <a:p>
            <a:r>
              <a:rPr lang="pt-BR" sz="2400" b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Preocupação de atuar em área não médica</a:t>
            </a:r>
          </a:p>
          <a:p>
            <a:r>
              <a:rPr lang="pt-BR" sz="2400" b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Desconforto com o tema</a:t>
            </a:r>
          </a:p>
          <a:p>
            <a:r>
              <a:rPr lang="pt-BR" sz="2400" b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Preocupação imposição de crenças próprias</a:t>
            </a:r>
          </a:p>
          <a:p>
            <a:r>
              <a:rPr lang="pt-BR" sz="2400" b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Falta de interesse</a:t>
            </a:r>
          </a:p>
          <a:p>
            <a:r>
              <a:rPr lang="pt-BR" sz="2400" b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Falta de consciência de que é importante</a:t>
            </a:r>
          </a:p>
          <a:p>
            <a:r>
              <a:rPr lang="pt-BR" sz="2400" b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Identificar qual paciente realmente precisa</a:t>
            </a:r>
            <a:endParaRPr lang="pt-BR" b="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714356"/>
            <a:ext cx="7358114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 ESPIRITUAL – UMA NECESSIDADE DO PACIENTE</a:t>
            </a:r>
            <a:endParaRPr lang="pt-BR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2" name="AutoShape 2" descr="http://comps.fotosearch.com/comp/ART/ART115/man-erasing-barriers_~BUC03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24" name="AutoShape 4" descr="http://comps.fotosearch.com/comp/ART/ART115/man-erasing-barriers_~BUC03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5" descr="man-erasing-barriers_~BUC036.jpg"/>
          <p:cNvPicPr>
            <a:picLocks noChangeAspect="1"/>
          </p:cNvPicPr>
          <p:nvPr/>
        </p:nvPicPr>
        <p:blipFill>
          <a:blip r:embed="rId2"/>
          <a:srcRect r="2500" b="7413"/>
          <a:stretch>
            <a:fillRect/>
          </a:stretch>
        </p:blipFill>
        <p:spPr>
          <a:xfrm>
            <a:off x="5286380" y="1285860"/>
            <a:ext cx="2786072" cy="279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879475" y="476250"/>
            <a:ext cx="6840334" cy="370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 ESPIRITUAL – UMA NECESSIDADE DO PACIENTE</a:t>
            </a:r>
          </a:p>
          <a:p>
            <a:endParaRPr lang="pt-BR" b="0" dirty="0"/>
          </a:p>
          <a:p>
            <a:endParaRPr lang="pt-BR" b="0" dirty="0" smtClean="0">
              <a:solidFill>
                <a:srgbClr val="FFFFCC"/>
              </a:solidFill>
              <a:cs typeface="Arial" charset="0"/>
            </a:endParaRPr>
          </a:p>
          <a:p>
            <a:endParaRPr lang="pt-BR" dirty="0">
              <a:solidFill>
                <a:srgbClr val="FFFFCC"/>
              </a:solidFill>
              <a:cs typeface="Arial" charset="0"/>
            </a:endParaRPr>
          </a:p>
          <a:p>
            <a:endParaRPr lang="pt-BR" b="0" dirty="0" smtClean="0">
              <a:solidFill>
                <a:srgbClr val="FFFFCC"/>
              </a:solidFill>
              <a:cs typeface="Arial" charset="0"/>
            </a:endParaRPr>
          </a:p>
          <a:p>
            <a:r>
              <a:rPr lang="pt-BR" b="0" dirty="0" smtClean="0">
                <a:solidFill>
                  <a:srgbClr val="FFFFCC"/>
                </a:solidFill>
                <a:cs typeface="Arial" charset="0"/>
              </a:rPr>
              <a:t>Em </a:t>
            </a:r>
            <a:r>
              <a:rPr lang="pt-BR" b="0" dirty="0">
                <a:solidFill>
                  <a:srgbClr val="FFFFCC"/>
                </a:solidFill>
                <a:cs typeface="Arial" charset="0"/>
              </a:rPr>
              <a:t>que circunstâncias </a:t>
            </a:r>
            <a:r>
              <a:rPr lang="en-US" b="0" dirty="0">
                <a:solidFill>
                  <a:srgbClr val="FFFFCC"/>
                </a:solidFill>
              </a:rPr>
              <a:t>?</a:t>
            </a:r>
            <a:endParaRPr lang="pt-BR" b="0" dirty="0">
              <a:solidFill>
                <a:srgbClr val="FFFFCC"/>
              </a:solidFill>
              <a:cs typeface="Arial" charset="0"/>
            </a:endParaRPr>
          </a:p>
          <a:p>
            <a:endParaRPr lang="pt-BR" b="0" dirty="0">
              <a:solidFill>
                <a:srgbClr val="FFFFCC"/>
              </a:solidFill>
              <a:cs typeface="Arial" charset="0"/>
            </a:endParaRPr>
          </a:p>
          <a:p>
            <a:r>
              <a:rPr lang="pt-BR" b="0" dirty="0">
                <a:solidFill>
                  <a:srgbClr val="FFFFCC"/>
                </a:solidFill>
                <a:cs typeface="Arial" charset="0"/>
              </a:rPr>
              <a:t>	final da vida</a:t>
            </a:r>
          </a:p>
          <a:p>
            <a:r>
              <a:rPr lang="pt-BR" b="0" dirty="0">
                <a:solidFill>
                  <a:srgbClr val="FFFFCC"/>
                </a:solidFill>
                <a:cs typeface="Arial" charset="0"/>
              </a:rPr>
              <a:t>	dar más notícias</a:t>
            </a:r>
          </a:p>
          <a:p>
            <a:r>
              <a:rPr lang="pt-BR" b="0" dirty="0">
                <a:solidFill>
                  <a:srgbClr val="FFFFCC"/>
                </a:solidFill>
                <a:cs typeface="Arial" charset="0"/>
              </a:rPr>
              <a:t>	doenças difíceis – graves</a:t>
            </a:r>
          </a:p>
          <a:p>
            <a:r>
              <a:rPr lang="pt-BR" b="0" dirty="0">
                <a:solidFill>
                  <a:srgbClr val="FFFFCC"/>
                </a:solidFill>
                <a:cs typeface="Arial" charset="0"/>
              </a:rPr>
              <a:t>	perda familiar</a:t>
            </a:r>
          </a:p>
          <a:p>
            <a:r>
              <a:rPr lang="pt-BR" b="0" dirty="0">
                <a:solidFill>
                  <a:srgbClr val="FFFFCC"/>
                </a:solidFill>
                <a:cs typeface="Arial" charset="0"/>
              </a:rPr>
              <a:t>	Internação hospitalar</a:t>
            </a:r>
            <a:endParaRPr lang="en-US" b="0" dirty="0">
              <a:solidFill>
                <a:srgbClr val="FFFFCC"/>
              </a:solidFill>
              <a:cs typeface="Arial" charset="0"/>
            </a:endParaRPr>
          </a:p>
          <a:p>
            <a:r>
              <a:rPr lang="pt-BR" b="0" dirty="0">
                <a:solidFill>
                  <a:srgbClr val="FFFFCC"/>
                </a:solidFill>
              </a:rPr>
              <a:t> 	história clínica</a:t>
            </a:r>
          </a:p>
          <a:p>
            <a:r>
              <a:rPr lang="pt-BR" b="0" dirty="0">
                <a:solidFill>
                  <a:srgbClr val="FFFFCC"/>
                </a:solidFill>
              </a:rPr>
              <a:t>	em qualquer encontro médico</a:t>
            </a:r>
            <a:r>
              <a:rPr lang="en-US" b="0" dirty="0">
                <a:solidFill>
                  <a:srgbClr val="FFFFCC"/>
                </a:solidFill>
                <a:cs typeface="Arial" charset="0"/>
              </a:rPr>
              <a:t>?</a:t>
            </a:r>
          </a:p>
          <a:p>
            <a:r>
              <a:rPr lang="pt-BR" b="0" dirty="0">
                <a:solidFill>
                  <a:srgbClr val="FFFFCC"/>
                </a:solidFill>
                <a:cs typeface="Arial" charset="0"/>
              </a:rPr>
              <a:t>	Fortalecimento da relação médico paciente</a:t>
            </a:r>
            <a:endParaRPr lang="en-US" b="0" dirty="0">
              <a:solidFill>
                <a:srgbClr val="FFFFCC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500034" y="1643050"/>
            <a:ext cx="7929618" cy="39483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COMUNICANDO </a:t>
            </a:r>
            <a:r>
              <a:rPr lang="pt-BR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pt-BR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</a:p>
          <a:p>
            <a:endParaRPr lang="pt-BR" sz="3200" b="0" dirty="0"/>
          </a:p>
          <a:p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Como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reconhecer temas </a:t>
            </a:r>
            <a:r>
              <a:rPr lang="pt-B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espirituais</a:t>
            </a:r>
          </a:p>
          <a:p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r>
              <a:rPr lang="pt-B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Seguindo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 respondendo a dicas de espiritualidade no paciente</a:t>
            </a:r>
          </a:p>
          <a:p>
            <a:endParaRPr lang="pt-BR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r>
              <a:rPr lang="pt-B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Tirando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história espiritual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142976" y="2786058"/>
            <a:ext cx="6621043" cy="35730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0" dirty="0"/>
              <a:t>1</a:t>
            </a:r>
            <a:r>
              <a:rPr lang="pt-BR" sz="2800" b="0" dirty="0" smtClean="0"/>
              <a:t>. Como </a:t>
            </a:r>
            <a:r>
              <a:rPr lang="pt-BR" sz="2800" b="0" dirty="0"/>
              <a:t>reconhecer temas espirituais </a:t>
            </a:r>
          </a:p>
          <a:p>
            <a:r>
              <a:rPr lang="pt-BR" sz="2800" b="0" dirty="0"/>
              <a:t>	</a:t>
            </a:r>
            <a:endParaRPr lang="pt-BR" sz="2800" b="0" dirty="0" smtClean="0"/>
          </a:p>
          <a:p>
            <a:r>
              <a:rPr lang="pt-BR" sz="2800" dirty="0"/>
              <a:t>	</a:t>
            </a:r>
            <a:r>
              <a:rPr lang="pt-BR" sz="2800" b="0" dirty="0" smtClean="0"/>
              <a:t>falta </a:t>
            </a:r>
            <a:r>
              <a:rPr lang="pt-BR" sz="2800" b="0" dirty="0"/>
              <a:t>de sentido, proposta na vida</a:t>
            </a:r>
          </a:p>
          <a:p>
            <a:r>
              <a:rPr lang="pt-BR" sz="2800" b="0" dirty="0"/>
              <a:t>	desesperança, desespero</a:t>
            </a:r>
          </a:p>
          <a:p>
            <a:r>
              <a:rPr lang="pt-BR" sz="2800" b="0" dirty="0"/>
              <a:t>	não ser lembrado, culpa, vergonha</a:t>
            </a:r>
          </a:p>
          <a:p>
            <a:r>
              <a:rPr lang="pt-BR" sz="2800" b="0" dirty="0"/>
              <a:t>	raiva, abandono (por Deus ou outros)</a:t>
            </a:r>
          </a:p>
          <a:p>
            <a:r>
              <a:rPr lang="pt-BR" sz="2800" b="0" dirty="0"/>
              <a:t>	sentir-se não amado, desconectado</a:t>
            </a:r>
          </a:p>
          <a:p>
            <a:r>
              <a:rPr lang="pt-BR" sz="2800" b="0" dirty="0"/>
              <a:t>	reconciliação, perdão</a:t>
            </a:r>
          </a:p>
          <a:p>
            <a:endParaRPr lang="pt-BR" sz="3600" b="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7929618" cy="17806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COMUNICANDO </a:t>
            </a: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</a:p>
          <a:p>
            <a:endParaRPr lang="pt-BR" b="0" dirty="0"/>
          </a:p>
          <a:p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Como </a:t>
            </a:r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reconhecer temas 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espirituais</a:t>
            </a:r>
          </a:p>
          <a:p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Seguindo </a:t>
            </a:r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 respondendo a dicas de espiritualidade no paciente</a:t>
            </a:r>
          </a:p>
          <a:p>
            <a:endParaRPr lang="pt-BR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Tirando </a:t>
            </a:r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história espiritual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85786" y="2714620"/>
            <a:ext cx="8001056" cy="26627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400" b="0" dirty="0"/>
          </a:p>
          <a:p>
            <a:r>
              <a:rPr lang="pt-BR" sz="2400" b="0" dirty="0"/>
              <a:t>2</a:t>
            </a:r>
            <a:r>
              <a:rPr lang="pt-BR" sz="2400" b="0" dirty="0" smtClean="0"/>
              <a:t>.  Seguindo </a:t>
            </a:r>
            <a:r>
              <a:rPr lang="pt-BR" sz="2400" b="0" dirty="0"/>
              <a:t>e respondendo a dicas de espiritualidade no paciente</a:t>
            </a:r>
          </a:p>
          <a:p>
            <a:r>
              <a:rPr lang="pt-BR" sz="2400" b="0" dirty="0"/>
              <a:t>	</a:t>
            </a:r>
            <a:endParaRPr lang="pt-BR" sz="2400" b="0" dirty="0" smtClean="0"/>
          </a:p>
          <a:p>
            <a:r>
              <a:rPr lang="pt-BR" sz="2400" dirty="0"/>
              <a:t>	</a:t>
            </a:r>
            <a:r>
              <a:rPr lang="pt-BR" sz="2400" b="0" dirty="0" smtClean="0"/>
              <a:t>Jóias </a:t>
            </a:r>
            <a:r>
              <a:rPr lang="pt-BR" sz="2400" b="0" dirty="0"/>
              <a:t>religiosas, simbolos espirituais</a:t>
            </a:r>
          </a:p>
          <a:p>
            <a:r>
              <a:rPr lang="pt-BR" sz="2400" b="0" dirty="0"/>
              <a:t>	Leituras perto do leito hospitalar</a:t>
            </a:r>
          </a:p>
          <a:p>
            <a:r>
              <a:rPr lang="pt-BR" sz="2400" b="0" dirty="0"/>
              <a:t>	gesto da cruz, mãos em prece</a:t>
            </a:r>
          </a:p>
          <a:p>
            <a:r>
              <a:rPr lang="pt-BR" sz="2400" b="0" dirty="0"/>
              <a:t>	expressões (oh meu Deus) </a:t>
            </a:r>
            <a:endParaRPr lang="en-US" sz="2400" b="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7929618" cy="17806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COMUNICANDO </a:t>
            </a: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</a:p>
          <a:p>
            <a:endParaRPr lang="pt-BR" b="0" dirty="0"/>
          </a:p>
          <a:p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Como </a:t>
            </a:r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reconhecer temas 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espirituais</a:t>
            </a:r>
          </a:p>
          <a:p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Seguindo </a:t>
            </a:r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 respondendo a dicas de espiritualidade no paciente</a:t>
            </a:r>
          </a:p>
          <a:p>
            <a:endParaRPr lang="pt-BR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Tirando </a:t>
            </a:r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história espiritual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212850" y="1963756"/>
            <a:ext cx="6954838" cy="4108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dirty="0"/>
              <a:t>História espiritual inserida na história social</a:t>
            </a:r>
          </a:p>
          <a:p>
            <a:r>
              <a:rPr lang="pt-BR" sz="2400" dirty="0"/>
              <a:t>Estilo de vida, hábitos e vícios</a:t>
            </a:r>
          </a:p>
          <a:p>
            <a:endParaRPr lang="pt-BR" sz="2400" dirty="0"/>
          </a:p>
          <a:p>
            <a:r>
              <a:rPr lang="pt-BR" sz="2400" dirty="0"/>
              <a:t>1. Ocupação</a:t>
            </a:r>
          </a:p>
          <a:p>
            <a:r>
              <a:rPr lang="pt-BR" sz="2400" dirty="0"/>
              <a:t>2. Família, amigos, relações sociais</a:t>
            </a:r>
          </a:p>
          <a:p>
            <a:r>
              <a:rPr lang="pt-BR" sz="2400" dirty="0"/>
              <a:t>3. Estado civil - História sexual</a:t>
            </a:r>
          </a:p>
          <a:p>
            <a:r>
              <a:rPr lang="pt-BR" sz="2400" dirty="0"/>
              <a:t>4. Interesses – hobbies</a:t>
            </a:r>
          </a:p>
          <a:p>
            <a:r>
              <a:rPr lang="pt-BR" sz="2400" dirty="0"/>
              <a:t>5. Exercícios físicos</a:t>
            </a:r>
          </a:p>
          <a:p>
            <a:r>
              <a:rPr lang="pt-BR" sz="2400" dirty="0"/>
              <a:t>6. Uso de substâncias (álcool, drogas, cafeína)</a:t>
            </a:r>
          </a:p>
          <a:p>
            <a:r>
              <a:rPr lang="pt-BR" sz="2400" dirty="0"/>
              <a:t>7. Tabagismo</a:t>
            </a:r>
          </a:p>
          <a:p>
            <a:r>
              <a:rPr lang="pt-BR" sz="2400" dirty="0"/>
              <a:t>8. História espiritual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7929618" cy="11900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COMUNICANDO </a:t>
            </a: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</a:p>
          <a:p>
            <a:endParaRPr lang="pt-BR" b="0" dirty="0"/>
          </a:p>
          <a:p>
            <a:endParaRPr lang="pt-BR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Tirando </a:t>
            </a:r>
            <a:r>
              <a:rPr lang="pt-BR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história espiritual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28728" y="2143116"/>
            <a:ext cx="5954713" cy="337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400" dirty="0"/>
              <a:t>História espiritual pode durar 2 minutos</a:t>
            </a:r>
          </a:p>
          <a:p>
            <a:endParaRPr lang="pt-BR" sz="2400" dirty="0"/>
          </a:p>
          <a:p>
            <a:r>
              <a:rPr lang="pt-BR" sz="2400" dirty="0"/>
              <a:t>Não deve se fazer:</a:t>
            </a:r>
          </a:p>
          <a:p>
            <a:endParaRPr lang="pt-BR" sz="2400" dirty="0"/>
          </a:p>
          <a:p>
            <a:r>
              <a:rPr lang="pt-BR" sz="2400" dirty="0"/>
              <a:t>Prescrever religião para não religiosos</a:t>
            </a:r>
          </a:p>
          <a:p>
            <a:r>
              <a:rPr lang="pt-BR" sz="2400" dirty="0"/>
              <a:t>Forçar história espiritual</a:t>
            </a:r>
          </a:p>
          <a:p>
            <a:r>
              <a:rPr lang="pt-BR" sz="2400" dirty="0"/>
              <a:t>Coerção de pacientes a acreditar,</a:t>
            </a:r>
          </a:p>
          <a:p>
            <a:r>
              <a:rPr lang="pt-BR" sz="2400" dirty="0"/>
              <a:t>Discutir / brigar  sobre religião</a:t>
            </a:r>
          </a:p>
          <a:p>
            <a:endParaRPr lang="pt-BR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7929618" cy="11900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COMUNICANDO </a:t>
            </a: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</a:p>
          <a:p>
            <a:endParaRPr lang="pt-BR" b="0" dirty="0"/>
          </a:p>
          <a:p>
            <a:endParaRPr lang="pt-BR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Tirando </a:t>
            </a:r>
            <a:r>
              <a:rPr lang="pt-BR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história espiritual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71518" y="1614488"/>
            <a:ext cx="8458200" cy="46443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342900" indent="-342900"/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hangingPunct="0"/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hangingPunct="0">
              <a:buFontTx/>
              <a:buAutoNum type="arabicPeriod"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mental 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físico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eaLnBrk="0" hangingPunct="0"/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hangingPunct="0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continue a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eaLnBrk="0" hangingPunct="0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hangingPunct="0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Respeite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privacidade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próprias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crenças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imponha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crença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eaLnBrk="0" hangingPunct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342900" indent="-342900" eaLnBrk="0" hangingPunct="0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Encaminhe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líderes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religiosos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hangingPunct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342900" indent="-342900" eaLnBrk="0" hangingPunct="0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Conscientize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 de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próprias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crenças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ajudarão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pessoalmente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poderão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médico-paciente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ser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humanística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348" y="357166"/>
            <a:ext cx="7929618" cy="11900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COMUNICANDO </a:t>
            </a: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</a:p>
          <a:p>
            <a:endParaRPr lang="pt-BR" b="0" dirty="0"/>
          </a:p>
          <a:p>
            <a:endParaRPr lang="pt-BR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Tirando </a:t>
            </a:r>
            <a:r>
              <a:rPr lang="pt-BR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história espiritual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85728"/>
            <a:ext cx="9036000" cy="5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/>
          <a:srcRect l="1172" t="19687" r="69531" b="45625"/>
          <a:stretch>
            <a:fillRect/>
          </a:stretch>
        </p:blipFill>
        <p:spPr bwMode="auto">
          <a:xfrm>
            <a:off x="3214678" y="3857628"/>
            <a:ext cx="357190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5143504" y="4572008"/>
            <a:ext cx="85725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4214810" y="5786454"/>
            <a:ext cx="64294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5"/>
          <a:srcRect l="1367" t="19062" r="69922" b="50000"/>
          <a:stretch>
            <a:fillRect/>
          </a:stretch>
        </p:blipFill>
        <p:spPr bwMode="auto">
          <a:xfrm>
            <a:off x="357158" y="1142984"/>
            <a:ext cx="350046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Oval 9"/>
          <p:cNvSpPr/>
          <p:nvPr/>
        </p:nvSpPr>
        <p:spPr>
          <a:xfrm>
            <a:off x="2214546" y="1928802"/>
            <a:ext cx="85725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/>
          <p:nvPr/>
        </p:nvSpPr>
        <p:spPr>
          <a:xfrm>
            <a:off x="1285852" y="3143248"/>
            <a:ext cx="64294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6"/>
          <a:srcRect l="781" t="19062" r="69336" b="50000"/>
          <a:stretch>
            <a:fillRect/>
          </a:stretch>
        </p:blipFill>
        <p:spPr bwMode="auto">
          <a:xfrm>
            <a:off x="4857752" y="1142984"/>
            <a:ext cx="364333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Oval 11"/>
          <p:cNvSpPr/>
          <p:nvPr/>
        </p:nvSpPr>
        <p:spPr>
          <a:xfrm>
            <a:off x="6715140" y="1928802"/>
            <a:ext cx="85725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5786446" y="3143248"/>
            <a:ext cx="64294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 l="25000" t="22000" r="5000" b="10001"/>
          <a:stretch>
            <a:fillRect/>
          </a:stretch>
        </p:blipFill>
        <p:spPr bwMode="auto">
          <a:xfrm>
            <a:off x="1143024" y="1647847"/>
            <a:ext cx="68580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7929618" cy="1085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COMUNICANDO </a:t>
            </a: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Tirando </a:t>
            </a:r>
            <a:r>
              <a:rPr lang="pt-BR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história </a:t>
            </a:r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espiritual</a:t>
            </a: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FICA</a:t>
            </a:r>
            <a:endParaRPr lang="pt-BR" sz="28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71472" y="1946293"/>
            <a:ext cx="8358246" cy="35732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/>
              <a:t>F – Fé / crença</a:t>
            </a:r>
          </a:p>
          <a:p>
            <a:r>
              <a:rPr lang="pt-BR" sz="2000" dirty="0"/>
              <a:t>Você se considera religioso ou espiritualizado?</a:t>
            </a:r>
          </a:p>
          <a:p>
            <a:r>
              <a:rPr lang="pt-BR" sz="2000" dirty="0"/>
              <a:t>Você tem crenças espirituais ou religiosas que te ajudam a </a:t>
            </a:r>
          </a:p>
          <a:p>
            <a:r>
              <a:rPr lang="pt-BR" sz="2000" dirty="0"/>
              <a:t>lidar com problemas?</a:t>
            </a:r>
          </a:p>
          <a:p>
            <a:r>
              <a:rPr lang="pt-BR" sz="2000" dirty="0"/>
              <a:t>Se não</a:t>
            </a:r>
          </a:p>
          <a:p>
            <a:r>
              <a:rPr lang="pt-BR" sz="2000" dirty="0"/>
              <a:t>O que te dá significado na vida?</a:t>
            </a:r>
          </a:p>
          <a:p>
            <a:endParaRPr lang="pt-BR" sz="2000" dirty="0"/>
          </a:p>
          <a:p>
            <a:r>
              <a:rPr lang="pt-BR" sz="2000" dirty="0"/>
              <a:t>I – Importância ou Influência</a:t>
            </a:r>
          </a:p>
          <a:p>
            <a:r>
              <a:rPr lang="pt-BR" sz="2000" dirty="0"/>
              <a:t>Que importância você dá para a fé ou crenças religiosas em sua vida?</a:t>
            </a:r>
          </a:p>
          <a:p>
            <a:r>
              <a:rPr lang="pt-BR" sz="2000" dirty="0"/>
              <a:t>A fé ou crenças já influenciaram você a lidar com estresse ou problemas</a:t>
            </a:r>
          </a:p>
          <a:p>
            <a:r>
              <a:rPr lang="pt-BR" sz="2000" dirty="0"/>
              <a:t>de saúde?</a:t>
            </a:r>
          </a:p>
          <a:p>
            <a:r>
              <a:rPr lang="pt-BR" sz="2000" dirty="0"/>
              <a:t>Voce tem alguma crença específica que pode afetar decisões médicas</a:t>
            </a:r>
          </a:p>
          <a:p>
            <a:r>
              <a:rPr lang="pt-BR" sz="2000" dirty="0"/>
              <a:t>Ou o seu tratamento?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7929618" cy="1085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COMUNICANDO </a:t>
            </a: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Tirando </a:t>
            </a:r>
            <a:r>
              <a:rPr lang="pt-BR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história </a:t>
            </a:r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espiritual</a:t>
            </a: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FICA</a:t>
            </a:r>
            <a:endParaRPr lang="pt-BR" sz="28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28600" y="1765321"/>
            <a:ext cx="8486804" cy="41088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/>
              <a:t>C – Comunidade</a:t>
            </a:r>
          </a:p>
          <a:p>
            <a:r>
              <a:rPr lang="pt-BR" sz="2000" dirty="0"/>
              <a:t>Você faz parte de alguma comunidade religiosa ou espiritual?</a:t>
            </a:r>
          </a:p>
          <a:p>
            <a:r>
              <a:rPr lang="pt-BR" sz="2000" dirty="0"/>
              <a:t>Ela te dá suporte, como?</a:t>
            </a:r>
          </a:p>
          <a:p>
            <a:r>
              <a:rPr lang="pt-BR" sz="2000" dirty="0"/>
              <a:t>Existe algum grupo de pessoas que você “realmente” ama ou </a:t>
            </a:r>
          </a:p>
          <a:p>
            <a:r>
              <a:rPr lang="pt-BR" sz="2000" dirty="0"/>
              <a:t>que seja importante para você?</a:t>
            </a:r>
          </a:p>
          <a:p>
            <a:r>
              <a:rPr lang="pt-BR" sz="2000" dirty="0"/>
              <a:t>Comunidades como igrejas, templos, centros, grupos de apoio são fontes</a:t>
            </a:r>
          </a:p>
          <a:p>
            <a:r>
              <a:rPr lang="pt-BR" sz="2000" dirty="0"/>
              <a:t>de suporte importante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A – Ação no tratamento</a:t>
            </a:r>
          </a:p>
          <a:p>
            <a:endParaRPr lang="pt-BR" sz="2000" dirty="0"/>
          </a:p>
          <a:p>
            <a:r>
              <a:rPr lang="pt-BR" sz="2000" dirty="0"/>
              <a:t>Como você gostaria que o seu médico ou profissional da área da saúde</a:t>
            </a:r>
          </a:p>
          <a:p>
            <a:r>
              <a:rPr lang="pt-BR" sz="2000" dirty="0"/>
              <a:t>Levantasse a questão religiosidade / espiritualidade no seu tratamento?</a:t>
            </a:r>
          </a:p>
          <a:p>
            <a:r>
              <a:rPr lang="pt-BR" sz="2000" dirty="0"/>
              <a:t>Indique, remeta a algum líder espiritual / religioso.</a:t>
            </a:r>
          </a:p>
          <a:p>
            <a:endParaRPr lang="pt-BR" sz="2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7929618" cy="1085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COMUNICANDO </a:t>
            </a: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Tirando </a:t>
            </a:r>
            <a:r>
              <a:rPr lang="pt-BR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história </a:t>
            </a:r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espiritual</a:t>
            </a: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FICA</a:t>
            </a:r>
            <a:endParaRPr lang="pt-BR" sz="28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57224" y="1714488"/>
            <a:ext cx="7407275" cy="4664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000" dirty="0"/>
              <a:t>OUTROS INSTRUMENTOS</a:t>
            </a:r>
          </a:p>
          <a:p>
            <a:endParaRPr lang="pt-BR" sz="2000" dirty="0"/>
          </a:p>
          <a:p>
            <a:r>
              <a:rPr lang="pt-BR" sz="2000" dirty="0"/>
              <a:t>Inventario espiritual de Kuhn</a:t>
            </a:r>
          </a:p>
          <a:p>
            <a:r>
              <a:rPr lang="pt-BR" sz="2000" dirty="0"/>
              <a:t>Depto psiquiatria Louisville, Kentucky</a:t>
            </a:r>
          </a:p>
          <a:p>
            <a:endParaRPr lang="pt-BR" sz="2000" dirty="0"/>
          </a:p>
          <a:p>
            <a:r>
              <a:rPr lang="pt-BR" sz="2000" dirty="0"/>
              <a:t>Quais as coisas em que voce acredita e tem fé?</a:t>
            </a:r>
          </a:p>
          <a:p>
            <a:r>
              <a:rPr lang="pt-BR" sz="2000" dirty="0"/>
              <a:t>Esta doenca influenciou sua fé?</a:t>
            </a:r>
          </a:p>
          <a:p>
            <a:r>
              <a:rPr lang="pt-BR" sz="2000" dirty="0"/>
              <a:t>Como a fé influenciou o seu comportamento nesta doença?</a:t>
            </a:r>
          </a:p>
          <a:p>
            <a:r>
              <a:rPr lang="pt-BR" sz="2000" dirty="0"/>
              <a:t>Que papel sua fé tem no reestabelecimento da sua saúde?</a:t>
            </a:r>
          </a:p>
          <a:p>
            <a:endParaRPr lang="pt-BR" sz="2000" dirty="0"/>
          </a:p>
          <a:p>
            <a:r>
              <a:rPr lang="pt-BR" sz="2000" dirty="0"/>
              <a:t>Historia Espiritual de Mathews</a:t>
            </a:r>
          </a:p>
          <a:p>
            <a:r>
              <a:rPr lang="pt-BR" sz="2000" dirty="0"/>
              <a:t>I+I+I= Importância, Influência, interação </a:t>
            </a:r>
          </a:p>
          <a:p>
            <a:r>
              <a:rPr lang="pt-BR" sz="2000" dirty="0"/>
              <a:t>A religião e Importante para você?</a:t>
            </a:r>
          </a:p>
          <a:p>
            <a:r>
              <a:rPr lang="pt-BR" sz="2000" dirty="0"/>
              <a:t>Ela influencia o modo como você vê a doença?</a:t>
            </a:r>
          </a:p>
          <a:p>
            <a:r>
              <a:rPr lang="pt-BR" sz="2000" dirty="0"/>
              <a:t>Voce gostaria de discutir suas práticas e crenças?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7929618" cy="1085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COMUNICANDO </a:t>
            </a: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Tirando </a:t>
            </a:r>
            <a:r>
              <a:rPr lang="pt-BR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história </a:t>
            </a:r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espiritual</a:t>
            </a: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Outros instrumentos</a:t>
            </a:r>
            <a:endParaRPr lang="pt-BR" sz="28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928662" y="1571612"/>
            <a:ext cx="6807200" cy="502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000" dirty="0"/>
              <a:t>OUTROS INSTRUMENTOS</a:t>
            </a:r>
          </a:p>
          <a:p>
            <a:endParaRPr lang="pt-BR" sz="2000" dirty="0"/>
          </a:p>
          <a:p>
            <a:r>
              <a:rPr lang="pt-BR" sz="2000" dirty="0"/>
              <a:t>Historia eSPIRITual de Maugans</a:t>
            </a:r>
          </a:p>
          <a:p>
            <a:endParaRPr lang="pt-BR" sz="2000" dirty="0"/>
          </a:p>
          <a:p>
            <a:r>
              <a:rPr lang="pt-BR" sz="2000" dirty="0">
                <a:solidFill>
                  <a:srgbClr val="FF0000"/>
                </a:solidFill>
              </a:rPr>
              <a:t>S</a:t>
            </a:r>
            <a:r>
              <a:rPr lang="pt-BR" sz="2000" dirty="0"/>
              <a:t>istema de crenca eSpiritual - </a:t>
            </a:r>
            <a:r>
              <a:rPr lang="pt-BR" sz="2400" dirty="0"/>
              <a:t>Afiliação religiosa –</a:t>
            </a:r>
            <a:r>
              <a:rPr lang="pt-BR" sz="2400" b="0" dirty="0"/>
              <a:t> </a:t>
            </a:r>
            <a:endParaRPr lang="pt-BR" sz="2000" dirty="0"/>
          </a:p>
          <a:p>
            <a:r>
              <a:rPr lang="pt-BR" sz="2000" dirty="0">
                <a:solidFill>
                  <a:srgbClr val="FF0000"/>
                </a:solidFill>
              </a:rPr>
              <a:t>P</a:t>
            </a:r>
            <a:r>
              <a:rPr lang="pt-BR" sz="2000" dirty="0"/>
              <a:t>raticas espirituais - Espiritualidade Pessoal -</a:t>
            </a:r>
          </a:p>
          <a:p>
            <a:r>
              <a:rPr lang="pt-BR" sz="2000" dirty="0">
                <a:solidFill>
                  <a:srgbClr val="FF0000"/>
                </a:solidFill>
              </a:rPr>
              <a:t>I</a:t>
            </a:r>
            <a:r>
              <a:rPr lang="pt-BR" sz="2000" dirty="0"/>
              <a:t>ntegracao dentro da comunidade</a:t>
            </a:r>
          </a:p>
          <a:p>
            <a:r>
              <a:rPr lang="pt-BR" sz="2000" dirty="0">
                <a:solidFill>
                  <a:srgbClr val="FF0000"/>
                </a:solidFill>
              </a:rPr>
              <a:t>R</a:t>
            </a:r>
            <a:r>
              <a:rPr lang="pt-BR" sz="2000" dirty="0"/>
              <a:t>ituais de pratica e meditacao</a:t>
            </a:r>
          </a:p>
          <a:p>
            <a:r>
              <a:rPr lang="pt-BR" sz="2000" dirty="0">
                <a:solidFill>
                  <a:srgbClr val="FF0000"/>
                </a:solidFill>
              </a:rPr>
              <a:t>I</a:t>
            </a:r>
            <a:r>
              <a:rPr lang="pt-BR" sz="2000" dirty="0"/>
              <a:t>mplicacoes no cuidado medico</a:t>
            </a:r>
          </a:p>
          <a:p>
            <a:r>
              <a:rPr lang="pt-BR" sz="2000" dirty="0">
                <a:solidFill>
                  <a:srgbClr val="FF0000"/>
                </a:solidFill>
              </a:rPr>
              <a:t>T</a:t>
            </a:r>
            <a:r>
              <a:rPr lang="pt-BR" sz="2000" dirty="0"/>
              <a:t>erminal (planejamento de eventos)</a:t>
            </a:r>
          </a:p>
          <a:p>
            <a:endParaRPr lang="pt-BR" sz="2000" dirty="0"/>
          </a:p>
          <a:p>
            <a:r>
              <a:rPr lang="pt-BR" sz="2000" dirty="0"/>
              <a:t>Questionário HOPE</a:t>
            </a:r>
          </a:p>
          <a:p>
            <a:r>
              <a:rPr lang="pt-BR" sz="2000" dirty="0"/>
              <a:t>H – Fontes de esperança – HOPE</a:t>
            </a:r>
          </a:p>
          <a:p>
            <a:r>
              <a:rPr lang="pt-BR" sz="2000" dirty="0"/>
              <a:t>O – Religião Organizada</a:t>
            </a:r>
          </a:p>
          <a:p>
            <a:r>
              <a:rPr lang="pt-BR" sz="2000" dirty="0"/>
              <a:t>P – espiritualidade Pessoal e prática</a:t>
            </a:r>
          </a:p>
          <a:p>
            <a:r>
              <a:rPr lang="pt-BR" sz="2000" dirty="0"/>
              <a:t>E – Efeitos no tratamento médico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7929618" cy="10294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COMUNICANDO </a:t>
            </a: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</a:t>
            </a:r>
          </a:p>
          <a:p>
            <a:pPr algn="ctr"/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Tirando </a:t>
            </a:r>
            <a:r>
              <a:rPr lang="pt-BR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história </a:t>
            </a:r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espiritual</a:t>
            </a:r>
          </a:p>
          <a:p>
            <a:pPr algn="ctr"/>
            <a:r>
              <a:rPr lang="pt-B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Outros instrumentos</a:t>
            </a:r>
            <a:endParaRPr lang="pt-BR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071670" y="2500306"/>
            <a:ext cx="5468783" cy="34681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marL="342900" indent="-342900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8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514350" indent="-514350" defTabSz="449263"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n-GB" sz="28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Ouvir</a:t>
            </a:r>
            <a:endParaRPr lang="en-GB" sz="28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514350" indent="-514350" defTabSz="449263"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n-GB" sz="28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</a:t>
            </a:r>
            <a:r>
              <a:rPr lang="en-GB" sz="28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ntender</a:t>
            </a:r>
            <a:r>
              <a:rPr lang="en-GB" sz="28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 </a:t>
            </a:r>
            <a:r>
              <a:rPr lang="en-GB" sz="28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respeitar</a:t>
            </a: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a </a:t>
            </a:r>
            <a:r>
              <a:rPr lang="en-GB" sz="28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religião</a:t>
            </a: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</a:p>
          <a:p>
            <a:pPr marL="514350" indent="-514350" defTabSz="449263"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n-GB" sz="28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	</a:t>
            </a:r>
            <a:r>
              <a:rPr lang="en-GB" sz="28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crença</a:t>
            </a:r>
            <a:r>
              <a:rPr lang="en-GB" sz="28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do </a:t>
            </a:r>
            <a:r>
              <a:rPr lang="en-GB" sz="28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paciente</a:t>
            </a: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</a:p>
          <a:p>
            <a:pPr marL="514350" indent="-514350" defTabSz="449263"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Como se </a:t>
            </a:r>
            <a:r>
              <a:rPr lang="en-GB" sz="28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posicionar</a:t>
            </a:r>
            <a:endParaRPr lang="en-GB" sz="28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514350" indent="-514350" defTabSz="449263"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n-GB" sz="28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Objetos</a:t>
            </a:r>
            <a:endParaRPr lang="en-GB" sz="28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514350" indent="-514350" defTabSz="449263"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n-GB" sz="28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Intercorrências</a:t>
            </a:r>
            <a:r>
              <a:rPr lang="en-GB" sz="28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endParaRPr lang="en-GB" sz="28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514350" indent="-514350" defTabSz="449263"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n-GB" sz="28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Terapêutica</a:t>
            </a:r>
            <a:endParaRPr lang="en-GB" sz="28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514350" indent="-514350" defTabSz="449263"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8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85728"/>
            <a:ext cx="9036000" cy="5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 que fazer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66780" y="1714488"/>
            <a:ext cx="6991368" cy="14333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Ouvir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deixar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paciente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falar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maior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barreira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é o tempo) 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</a:t>
            </a: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escrever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preencher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ficha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primeira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consulta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)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 l="17513" t="14166" r="17513" b="51625"/>
          <a:stretch>
            <a:fillRect/>
          </a:stretch>
        </p:blipFill>
        <p:spPr bwMode="auto">
          <a:xfrm>
            <a:off x="539750" y="3414713"/>
            <a:ext cx="79216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4282" y="642918"/>
            <a:ext cx="8574087" cy="3622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28596" y="1907159"/>
            <a:ext cx="8358246" cy="28257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Entender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respeitar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religião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crença</a:t>
            </a:r>
            <a:r>
              <a:rPr lang="en-GB" sz="24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do </a:t>
            </a:r>
            <a:r>
              <a:rPr lang="en-GB" sz="24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paciente</a:t>
            </a:r>
            <a:endParaRPr lang="en-GB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Menino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12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anos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anemia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falciforme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testemunha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Jeová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Não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pode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receber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transfusão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porquê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??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Para o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médico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não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testemunha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pode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parecer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absurdo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revolta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Receber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sangue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é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pior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que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morrer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pois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após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morte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eternamente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será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segregado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642918"/>
            <a:ext cx="8574087" cy="362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28596" y="1907159"/>
            <a:ext cx="8358246" cy="389677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Entender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respeitar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religião</a:t>
            </a:r>
            <a:r>
              <a:rPr lang="en-GB" sz="2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crença</a:t>
            </a:r>
            <a:r>
              <a:rPr lang="en-GB" sz="24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do </a:t>
            </a:r>
            <a:r>
              <a:rPr lang="en-GB" sz="24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paciente</a:t>
            </a:r>
            <a:endParaRPr lang="en-GB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Mulher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42,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cefaléia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em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salvas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há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10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anos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relata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ser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médium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parou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frequentar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há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10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anos</a:t>
            </a: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Sr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E,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Depressão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perda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memória</a:t>
            </a: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parou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se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reunir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em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família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deixou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guardar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chabat</a:t>
            </a: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Chach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Behosho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Yasook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Batora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642918"/>
            <a:ext cx="8574087" cy="362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28596" y="1907159"/>
            <a:ext cx="8358246" cy="42180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Entender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 </a:t>
            </a:r>
            <a:r>
              <a:rPr lang="en-GB" sz="24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respeitar</a:t>
            </a:r>
            <a:r>
              <a:rPr lang="en-GB" sz="24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a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religião</a:t>
            </a:r>
            <a:endParaRPr lang="en-GB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LPN, 54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cefaléia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e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insônia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refratárias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insônia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evangélica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leitura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bíblia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frequência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ao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templo</a:t>
            </a: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irmã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–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incentivadora</a:t>
            </a: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pesquisa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sobre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dor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bíblia</a:t>
            </a: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MCT, 68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líder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religiosa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no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centro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espírita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há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40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anos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ficou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descontente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com a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direção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deprimida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perda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sz="20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memória</a:t>
            </a:r>
            <a:r>
              <a:rPr lang="en-GB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</a:rPr>
              <a:t>Mulher</a:t>
            </a:r>
            <a:r>
              <a:rPr lang="en-GB" sz="2000" dirty="0" smtClean="0">
                <a:solidFill>
                  <a:srgbClr val="000000"/>
                </a:solidFill>
              </a:rPr>
              <a:t>, 38 </a:t>
            </a:r>
            <a:r>
              <a:rPr lang="en-GB" sz="2000" dirty="0" err="1" smtClean="0">
                <a:solidFill>
                  <a:srgbClr val="000000"/>
                </a:solidFill>
              </a:rPr>
              <a:t>anos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sem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afiliação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religiosa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lesão</a:t>
            </a:r>
            <a:r>
              <a:rPr lang="en-GB" sz="2000" dirty="0" smtClean="0">
                <a:solidFill>
                  <a:srgbClr val="000000"/>
                </a:solidFill>
              </a:rPr>
              <a:t> no </a:t>
            </a:r>
            <a:r>
              <a:rPr lang="en-GB" sz="2000" dirty="0" err="1" smtClean="0">
                <a:solidFill>
                  <a:srgbClr val="000000"/>
                </a:solidFill>
              </a:rPr>
              <a:t>joelho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precisa</a:t>
            </a:r>
            <a:r>
              <a:rPr lang="en-GB" sz="2000" dirty="0" smtClean="0">
                <a:solidFill>
                  <a:srgbClr val="000000"/>
                </a:solidFill>
              </a:rPr>
              <a:t> de 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	</a:t>
            </a:r>
            <a:r>
              <a:rPr lang="en-GB" sz="2000" dirty="0" err="1" smtClean="0">
                <a:solidFill>
                  <a:srgbClr val="000000"/>
                </a:solidFill>
              </a:rPr>
              <a:t>cirurgia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não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poderá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fazer</a:t>
            </a:r>
            <a:r>
              <a:rPr lang="en-GB" sz="2000" dirty="0" smtClean="0">
                <a:solidFill>
                  <a:srgbClr val="000000"/>
                </a:solidFill>
              </a:rPr>
              <a:t> a </a:t>
            </a:r>
            <a:r>
              <a:rPr lang="en-GB" sz="2000" dirty="0" err="1" smtClean="0">
                <a:solidFill>
                  <a:srgbClr val="000000"/>
                </a:solidFill>
              </a:rPr>
              <a:t>sua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caminhada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anual</a:t>
            </a:r>
            <a:endParaRPr lang="en-GB" sz="2000" dirty="0" smtClean="0">
              <a:solidFill>
                <a:srgbClr val="000000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642918"/>
            <a:ext cx="8574087" cy="362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85728"/>
            <a:ext cx="9036000" cy="5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2" descr="The Lancet">
            <a:hlinkClick r:id="rId4" tooltip="The Lance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357298"/>
            <a:ext cx="3105150" cy="485775"/>
          </a:xfrm>
          <a:prstGeom prst="rect">
            <a:avLst/>
          </a:prstGeom>
          <a:noFill/>
        </p:spPr>
      </p:pic>
      <p:pic>
        <p:nvPicPr>
          <p:cNvPr id="10" name="Picture 4" descr="The New England Journal of 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2357430"/>
            <a:ext cx="4591050" cy="9048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14546" y="3929066"/>
            <a:ext cx="5429288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Biblioteca Virtual em Espiritualidade e Saúde – BVES</a:t>
            </a:r>
          </a:p>
          <a:p>
            <a:pPr algn="ctr"/>
            <a:endParaRPr lang="pt-BR" sz="20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http://www.hoje.org.br/site/biblioteca.php</a:t>
            </a:r>
            <a:endParaRPr lang="pt-BR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28596" y="1907159"/>
            <a:ext cx="8358246" cy="48070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Objetos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no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consultório</a:t>
            </a:r>
            <a:endParaRPr lang="en-GB" sz="24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WB, 35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anos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passa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em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consulta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com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tremores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extremidades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Olha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estante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uma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bíblia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e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fala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sr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lê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a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Bíblia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Dr.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Gostei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vê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-la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estante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eu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tenho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meus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momentos</a:t>
            </a:r>
            <a:endParaRPr lang="en-GB" sz="24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Introspectivos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nas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leituras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que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muito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me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ajudam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Bola de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cristal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trevo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quatro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folhas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buda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quadro</a:t>
            </a:r>
            <a:endParaRPr lang="en-GB" sz="24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Atenção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aos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objetos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dos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pacientes</a:t>
            </a:r>
            <a:endParaRPr lang="en-GB" sz="24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642918"/>
            <a:ext cx="8574087" cy="362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28596" y="1214422"/>
            <a:ext cx="8358246" cy="52084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Intercorrências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: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4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Moça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21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anos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vem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com o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noivo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quadro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tto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pânico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incorpora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no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consultório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ser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demoníaco</a:t>
            </a:r>
            <a:endParaRPr lang="en-GB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Sr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José,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Demência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Lewy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alucinações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visuais</a:t>
            </a:r>
            <a:endParaRPr lang="en-GB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Ansiedade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x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premonição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Intercorrências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: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Mulher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56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anos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protestante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diabetica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vem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p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consulta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retorno</a:t>
            </a:r>
            <a:endParaRPr lang="en-GB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com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glicemia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250 mg/dl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Homem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68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anos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sempre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foi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muito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catolico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agora com cancer terminal,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nao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tem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mais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que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2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meses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vida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sente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-se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abandonado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traido</a:t>
            </a:r>
            <a:endParaRPr lang="en-GB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por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Deus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FLC, 28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anos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crises de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ausência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duram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horas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incorporações</a:t>
            </a:r>
            <a:r>
              <a:rPr lang="en-GB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no </a:t>
            </a:r>
            <a:r>
              <a:rPr lang="en-GB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centro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642918"/>
            <a:ext cx="8574087" cy="362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28596" y="1214423"/>
            <a:ext cx="8358246" cy="34147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 </a:t>
            </a:r>
            <a:r>
              <a:rPr lang="en-GB" sz="32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que</a:t>
            </a:r>
            <a:r>
              <a:rPr lang="en-GB" sz="32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fazer</a:t>
            </a:r>
            <a:r>
              <a:rPr lang="en-US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?</a:t>
            </a:r>
            <a:endParaRPr lang="en-GB" sz="32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RMP, 62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anos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fumante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ateu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</a:t>
            </a:r>
            <a:r>
              <a:rPr lang="en-GB" sz="2400" b="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deprimido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já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pensou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em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suicídio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Voce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sabia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que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ateus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são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mais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deprimidos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e tem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taxas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maiores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suicídio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?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RC,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budista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mas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não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pratica</a:t>
            </a:r>
            <a:endParaRPr lang="en-GB" sz="24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Religiosidade</a:t>
            </a:r>
            <a:r>
              <a:rPr lang="en-GB" sz="24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é um dado </a:t>
            </a:r>
            <a:r>
              <a:rPr lang="en-GB" sz="2400" dirty="0" err="1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demográfico</a:t>
            </a:r>
            <a:endParaRPr lang="en-GB" sz="20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642918"/>
            <a:ext cx="8574087" cy="362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INTEGRAÇÃO MEDICINA E ESPIRITUALIDADE NA PRÁTICA 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CLÍNICA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857760"/>
            <a:ext cx="4679950" cy="141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500166" y="785794"/>
            <a:ext cx="5989637" cy="3683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CREN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ÇA NA </a:t>
            </a: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VIDA AP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Ó</a:t>
            </a: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S A MORTE E SA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ÚDE MENTAL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822450"/>
            <a:ext cx="4103688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9388" y="2060575"/>
            <a:ext cx="188595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METODOLOGIA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2708275"/>
            <a:ext cx="5183188" cy="389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5364163" y="3141663"/>
            <a:ext cx="863600" cy="1587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5653088" y="3357563"/>
            <a:ext cx="863600" cy="1587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987675" y="4221163"/>
            <a:ext cx="2447925" cy="1587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1908175" y="4221163"/>
            <a:ext cx="1296988" cy="215900"/>
          </a:xfrm>
          <a:prstGeom prst="ellips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1763713" y="5084763"/>
            <a:ext cx="2879725" cy="215900"/>
          </a:xfrm>
          <a:prstGeom prst="ellips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4068763" y="5229225"/>
            <a:ext cx="1655762" cy="287338"/>
          </a:xfrm>
          <a:prstGeom prst="ellips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1614488"/>
            <a:ext cx="7267575" cy="448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500166" y="785794"/>
            <a:ext cx="5989637" cy="3683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CREN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ÇA NA </a:t>
            </a: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VIDA AP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Ó</a:t>
            </a: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S A MORTE E SA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ÚDE MENTAL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42844" y="1571612"/>
            <a:ext cx="8248069" cy="2587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DISCUSS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ÃO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FFFFCC"/>
                </a:solidFill>
                <a:cs typeface="Arial" charset="0"/>
              </a:rPr>
              <a:t>Religiosidade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gera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significado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na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vida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e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uma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forma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para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se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entender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o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mundo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.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FFFFCC"/>
                </a:solidFill>
                <a:cs typeface="Arial" charset="0"/>
              </a:rPr>
              <a:t>Coloca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a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experiência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em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um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contexto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mais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amplo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.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FFFCC"/>
                </a:solidFill>
                <a:cs typeface="Arial" charset="0"/>
              </a:rPr>
              <a:t>Traumas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podem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ser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vistos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como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meramente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temporários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e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etéreos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.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FFFFCC"/>
                </a:solidFill>
                <a:cs typeface="Arial" charset="0"/>
              </a:rPr>
              <a:t>Problemas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se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tornam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menos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ameaçadores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,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FFFFCC"/>
                </a:solidFill>
                <a:cs typeface="Arial" charset="0"/>
              </a:rPr>
              <a:t>Aceita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melhor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adversidades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,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promessa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de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recompensa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após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a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morte</a:t>
            </a:r>
            <a:endParaRPr lang="en-GB" dirty="0">
              <a:solidFill>
                <a:srgbClr val="FFFFCC"/>
              </a:solidFill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FFFFCC"/>
              </a:solidFill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FFFFCC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FFFFCC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543300"/>
            <a:ext cx="5688012" cy="327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500166" y="785794"/>
            <a:ext cx="5989637" cy="3683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CREN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ÇA NA </a:t>
            </a: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VIDA AP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Ó</a:t>
            </a: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S A MORTE E SA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ÚDE MENTAL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33375" y="1989138"/>
            <a:ext cx="8055708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DISCUSS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ÃO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FFFFCC"/>
              </a:solidFill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FFFFCC"/>
                </a:solidFill>
                <a:cs typeface="Arial" charset="0"/>
              </a:rPr>
              <a:t>Sentido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de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que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a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vida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tem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significado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, é de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mais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fácil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manejo</a:t>
            </a:r>
            <a:endParaRPr lang="en-GB" dirty="0">
              <a:solidFill>
                <a:srgbClr val="FFFFCC"/>
              </a:solidFill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FFFFCC"/>
                </a:solidFill>
                <a:cs typeface="Arial" charset="0"/>
              </a:rPr>
              <a:t>Permite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pessoas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a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ver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as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experiências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mais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contextualizadas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,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menos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graves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FFFFCC"/>
                </a:solidFill>
                <a:cs typeface="Arial" charset="0"/>
              </a:rPr>
              <a:t>Pacientes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lidam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melhor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 com </a:t>
            </a:r>
            <a:r>
              <a:rPr lang="en-GB" dirty="0" err="1">
                <a:solidFill>
                  <a:srgbClr val="FFFFCC"/>
                </a:solidFill>
                <a:cs typeface="Arial" charset="0"/>
              </a:rPr>
              <a:t>elas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.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221163"/>
            <a:ext cx="7718425" cy="173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500166" y="785794"/>
            <a:ext cx="5989637" cy="3683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CREN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ÇA NA </a:t>
            </a: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VIDA AP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Ó</a:t>
            </a:r>
            <a:r>
              <a:rPr lang="en-GB" dirty="0">
                <a:solidFill>
                  <a:srgbClr val="FFFFCC"/>
                </a:solidFill>
                <a:ea typeface="Lucida Sans Unicode" pitchFamily="34" charset="0"/>
                <a:cs typeface="Lucida Sans Unicode" pitchFamily="34" charset="0"/>
              </a:rPr>
              <a:t>S A MORTE E SA</a:t>
            </a:r>
            <a:r>
              <a:rPr lang="en-GB" dirty="0">
                <a:solidFill>
                  <a:srgbClr val="FFFFCC"/>
                </a:solidFill>
                <a:cs typeface="Arial" charset="0"/>
              </a:rPr>
              <a:t>ÚDE MENTAL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714348" y="428604"/>
            <a:ext cx="7871002" cy="14578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INTERVENÇÕES RELIGIOSAS / ESPIRITUAIS</a:t>
            </a:r>
          </a:p>
          <a:p>
            <a:pPr algn="ctr">
              <a:defRPr/>
            </a:pP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TRATAMENTO ESPIRITUAL</a:t>
            </a: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0232" y="2500306"/>
            <a:ext cx="4997460" cy="20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Que tipo de paciente? </a:t>
            </a:r>
          </a:p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Criança – adulto - Idoso</a:t>
            </a:r>
          </a:p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Homem – Mulher</a:t>
            </a:r>
          </a:p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Cultura ocidental - oriental</a:t>
            </a:r>
          </a:p>
          <a:p>
            <a:pPr lvl="0">
              <a:defRPr/>
            </a:pPr>
            <a:endParaRPr lang="pt-BR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Que tipo de doença?</a:t>
            </a:r>
          </a:p>
          <a:p>
            <a:pPr lvl="0">
              <a:defRPr/>
            </a:pP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Aguda – crônica</a:t>
            </a:r>
            <a:endParaRPr lang="pt-BR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>
              <a:defRPr/>
            </a:pPr>
            <a:endParaRPr lang="pt-BR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1670" y="2500306"/>
            <a:ext cx="4997460" cy="298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pt-BR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Qual o tratamento? </a:t>
            </a:r>
          </a:p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Associado a remédios – SIM</a:t>
            </a:r>
          </a:p>
          <a:p>
            <a:pPr lvl="0">
              <a:defRPr/>
            </a:pPr>
            <a:endParaRPr lang="pt-BR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>
              <a:defRPr/>
            </a:pP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hospital?</a:t>
            </a:r>
          </a:p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Passe, prece, meditação, cirurgia espiritual</a:t>
            </a:r>
          </a:p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Agua fluidificada, evangelho, </a:t>
            </a:r>
            <a:endParaRPr lang="pt-BR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>
              <a:defRPr/>
            </a:pPr>
            <a:r>
              <a:rPr lang="pt-BR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atividade </a:t>
            </a: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assistencial</a:t>
            </a:r>
          </a:p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Desobsessão</a:t>
            </a:r>
          </a:p>
          <a:p>
            <a:pPr lvl="0">
              <a:defRPr/>
            </a:pPr>
            <a:endParaRPr lang="pt-BR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Que dose?</a:t>
            </a:r>
          </a:p>
          <a:p>
            <a:pPr lvl="0">
              <a:defRPr/>
            </a:pPr>
            <a:r>
              <a:rPr lang="pt-B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Todo dia, uma vez por semana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4348" y="428604"/>
            <a:ext cx="7871002" cy="14578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INTERVENÇÕES RELIGIOSAS / ESPIRITUAIS</a:t>
            </a:r>
          </a:p>
          <a:p>
            <a:pPr algn="ctr">
              <a:defRPr/>
            </a:pP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TRATAMENTO ESPIRITUAL</a:t>
            </a: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928794" y="2571744"/>
            <a:ext cx="4506362" cy="226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pt-BR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médico deve orientar / prescrever?</a:t>
            </a:r>
          </a:p>
          <a:p>
            <a:pPr>
              <a:defRPr/>
            </a:pPr>
            <a:endParaRPr lang="pt-BR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sistema de saúde deve promover ? </a:t>
            </a:r>
          </a:p>
          <a:p>
            <a:pPr>
              <a:defRPr/>
            </a:pPr>
            <a:endParaRPr lang="pt-BR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Os seguros saúde / convênios viabilizar ? </a:t>
            </a:r>
          </a:p>
          <a:p>
            <a:pPr>
              <a:defRPr/>
            </a:pPr>
            <a:endParaRPr lang="pt-BR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Pagamento ? ?</a:t>
            </a:r>
          </a:p>
          <a:p>
            <a:pPr>
              <a:defRPr/>
            </a:pPr>
            <a:endParaRPr lang="pt-BR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14348" y="428604"/>
            <a:ext cx="7871002" cy="14578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INTERVENÇÕES RELIGIOSAS / ESPIRITUAIS</a:t>
            </a:r>
          </a:p>
          <a:p>
            <a:pPr algn="ctr">
              <a:defRPr/>
            </a:pP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TRATAMENTO ESPIRITUAL</a:t>
            </a: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85728"/>
            <a:ext cx="9036000" cy="5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8600" y="2711450"/>
            <a:ext cx="614680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0263" y="4314825"/>
            <a:ext cx="2403475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1714500"/>
            <a:ext cx="2143125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4623083"/>
            <a:ext cx="4958409" cy="137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 !</a:t>
            </a:r>
          </a:p>
          <a:p>
            <a:endParaRPr lang="pt-BR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marioperes@yahoo.com</a:t>
            </a:r>
            <a:endParaRPr lang="pt-BR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843244"/>
            <a:ext cx="2428892" cy="29044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928670"/>
            <a:ext cx="2563300" cy="2595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862" r="49066"/>
          <a:stretch>
            <a:fillRect/>
          </a:stretch>
        </p:blipFill>
        <p:spPr bwMode="auto">
          <a:xfrm>
            <a:off x="6072198" y="357166"/>
            <a:ext cx="2608265" cy="3806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 l="9821" t="21429" r="13393" b="4285"/>
          <a:stretch>
            <a:fillRect/>
          </a:stretch>
        </p:blipFill>
        <p:spPr bwMode="auto">
          <a:xfrm>
            <a:off x="285720" y="571480"/>
            <a:ext cx="5143568" cy="31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28794" y="4623083"/>
            <a:ext cx="4958409" cy="137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 !</a:t>
            </a:r>
          </a:p>
          <a:p>
            <a:endParaRPr lang="pt-BR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marioperes@yahoo.com</a:t>
            </a:r>
            <a:endParaRPr lang="pt-BR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71472" y="4429132"/>
            <a:ext cx="8715436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Handbook of religion and health            </a:t>
            </a:r>
            <a:r>
              <a:rPr lang="en-GB" sz="1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Espiritualidade</a:t>
            </a:r>
            <a:r>
              <a:rPr lang="en-GB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16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no </a:t>
            </a:r>
            <a:r>
              <a:rPr lang="en-GB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cuidado</a:t>
            </a:r>
            <a:r>
              <a:rPr lang="en-GB" sz="16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 com </a:t>
            </a:r>
            <a:r>
              <a:rPr lang="en-GB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o </a:t>
            </a:r>
            <a:r>
              <a:rPr lang="en-GB" sz="1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paciente</a:t>
            </a:r>
            <a:r>
              <a:rPr lang="en-GB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	</a:t>
            </a:r>
            <a:r>
              <a:rPr lang="en-GB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									 </a:t>
            </a:r>
            <a:r>
              <a:rPr lang="en-GB" sz="1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Por</a:t>
            </a:r>
            <a:r>
              <a:rPr lang="en-GB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quê</a:t>
            </a:r>
            <a:r>
              <a:rPr lang="en-GB" sz="16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como</a:t>
            </a:r>
            <a:r>
              <a:rPr lang="en-GB" sz="16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quando</a:t>
            </a:r>
            <a:r>
              <a:rPr lang="en-GB" sz="16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 e o </a:t>
            </a:r>
            <a:r>
              <a:rPr lang="en-GB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quê</a:t>
            </a:r>
            <a:endParaRPr lang="en-GB" sz="1600" b="1" dirty="0">
              <a:solidFill>
                <a:schemeClr val="accent4">
                  <a:lumMod val="20000"/>
                  <a:lumOff val="80000"/>
                </a:schemeClr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 dirty="0">
              <a:solidFill>
                <a:schemeClr val="accent4">
                  <a:lumMod val="20000"/>
                  <a:lumOff val="80000"/>
                </a:schemeClr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Harold Koenig, MD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FE </a:t>
            </a:r>
            <a:r>
              <a:rPr lang="en-GB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Editora</a:t>
            </a:r>
            <a:endParaRPr lang="en-GB" sz="1600" b="1" dirty="0">
              <a:solidFill>
                <a:schemeClr val="accent4">
                  <a:lumMod val="20000"/>
                  <a:lumOff val="80000"/>
                </a:schemeClr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71612"/>
            <a:ext cx="1945820" cy="2432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85728"/>
            <a:ext cx="9036000" cy="5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1378" name="Picture 2" descr="http://www.congregationalresources.org/images/resources/ReligionHeal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714488"/>
            <a:ext cx="1530815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85728"/>
            <a:ext cx="9036000" cy="5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16300" y="5105400"/>
            <a:ext cx="172070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www.gwish.org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 t="17812" r="39062" b="10000"/>
          <a:stretch>
            <a:fillRect/>
          </a:stretch>
        </p:blipFill>
        <p:spPr bwMode="auto">
          <a:xfrm>
            <a:off x="857224" y="1071546"/>
            <a:ext cx="742952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85728"/>
            <a:ext cx="9036000" cy="5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16300" y="5105400"/>
            <a:ext cx="172070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www.gwish.org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/>
          <a:srcRect l="14063" t="28125" r="39062" b="8124"/>
          <a:stretch>
            <a:fillRect/>
          </a:stretch>
        </p:blipFill>
        <p:spPr bwMode="auto">
          <a:xfrm>
            <a:off x="1785918" y="1428736"/>
            <a:ext cx="57150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14546" y="2428868"/>
            <a:ext cx="1214446" cy="142876"/>
          </a:xfrm>
          <a:prstGeom prst="rect">
            <a:avLst/>
          </a:prstGeom>
          <a:solidFill>
            <a:srgbClr val="FF0000">
              <a:alpha val="14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4572000" y="2428868"/>
            <a:ext cx="1500198" cy="142876"/>
          </a:xfrm>
          <a:prstGeom prst="rect">
            <a:avLst/>
          </a:prstGeom>
          <a:solidFill>
            <a:srgbClr val="FF0000">
              <a:alpha val="14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2285984" y="3000372"/>
            <a:ext cx="1214446" cy="142876"/>
          </a:xfrm>
          <a:prstGeom prst="rect">
            <a:avLst/>
          </a:prstGeom>
          <a:solidFill>
            <a:srgbClr val="FF0000">
              <a:alpha val="14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2285984" y="4429132"/>
            <a:ext cx="1214446" cy="142876"/>
          </a:xfrm>
          <a:prstGeom prst="rect">
            <a:avLst/>
          </a:prstGeom>
          <a:solidFill>
            <a:srgbClr val="FF0000">
              <a:alpha val="14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2285984" y="3643314"/>
            <a:ext cx="1214446" cy="142876"/>
          </a:xfrm>
          <a:prstGeom prst="rect">
            <a:avLst/>
          </a:prstGeom>
          <a:solidFill>
            <a:srgbClr val="FF0000">
              <a:alpha val="14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3857620" y="2714620"/>
            <a:ext cx="1857388" cy="142876"/>
          </a:xfrm>
          <a:prstGeom prst="rect">
            <a:avLst/>
          </a:prstGeom>
          <a:solidFill>
            <a:srgbClr val="FF0000">
              <a:alpha val="14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3143240" y="3214686"/>
            <a:ext cx="928694" cy="142876"/>
          </a:xfrm>
          <a:prstGeom prst="rect">
            <a:avLst/>
          </a:prstGeom>
          <a:solidFill>
            <a:srgbClr val="FF0000">
              <a:alpha val="14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3071802" y="3929066"/>
            <a:ext cx="1857388" cy="142876"/>
          </a:xfrm>
          <a:prstGeom prst="rect">
            <a:avLst/>
          </a:prstGeom>
          <a:solidFill>
            <a:srgbClr val="FF0000">
              <a:alpha val="14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5214942" y="4429132"/>
            <a:ext cx="1857388" cy="142876"/>
          </a:xfrm>
          <a:prstGeom prst="rect">
            <a:avLst/>
          </a:prstGeom>
          <a:solidFill>
            <a:srgbClr val="FF0000">
              <a:alpha val="14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17"/>
          <p:cNvSpPr/>
          <p:nvPr/>
        </p:nvSpPr>
        <p:spPr>
          <a:xfrm>
            <a:off x="3357554" y="5286388"/>
            <a:ext cx="1857388" cy="142876"/>
          </a:xfrm>
          <a:prstGeom prst="rect">
            <a:avLst/>
          </a:prstGeom>
          <a:solidFill>
            <a:srgbClr val="FF0000">
              <a:alpha val="14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85728"/>
            <a:ext cx="9036000" cy="5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Integração 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Espiritualidade na Prática </a:t>
            </a: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Clínica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16300" y="5105400"/>
            <a:ext cx="172070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Lucida Sans Unicode" pitchFamily="34" charset="0"/>
                <a:cs typeface="Lucida Sans Unicode" pitchFamily="34" charset="0"/>
              </a:rPr>
              <a:t>www.gwish.org</a:t>
            </a:r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4"/>
          <a:srcRect t="18750" r="37890" b="7187"/>
          <a:stretch>
            <a:fillRect/>
          </a:stretch>
        </p:blipFill>
        <p:spPr bwMode="auto">
          <a:xfrm>
            <a:off x="1214414" y="928670"/>
            <a:ext cx="6715172" cy="50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071538" y="6215082"/>
            <a:ext cx="6703502" cy="467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http://www.spiritualityandhealth.duke.edu</a:t>
            </a:r>
            <a:endParaRPr lang="pt-B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875</TotalTime>
  <Words>1792</Words>
  <PresentationFormat>On-screen Show (4:3)</PresentationFormat>
  <Paragraphs>489</Paragraphs>
  <Slides>51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 Penna</dc:creator>
  <cp:lastModifiedBy>Mario</cp:lastModifiedBy>
  <cp:revision>3</cp:revision>
  <dcterms:modified xsi:type="dcterms:W3CDTF">2009-10-17T15:46:59Z</dcterms:modified>
</cp:coreProperties>
</file>